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4" r:id="rId3"/>
    <p:sldId id="257" r:id="rId4"/>
    <p:sldId id="317" r:id="rId5"/>
    <p:sldId id="277" r:id="rId6"/>
    <p:sldId id="278" r:id="rId7"/>
    <p:sldId id="258" r:id="rId8"/>
    <p:sldId id="259" r:id="rId9"/>
    <p:sldId id="318" r:id="rId10"/>
    <p:sldId id="319" r:id="rId11"/>
    <p:sldId id="260" r:id="rId12"/>
    <p:sldId id="261" r:id="rId13"/>
    <p:sldId id="262" r:id="rId14"/>
    <p:sldId id="263" r:id="rId15"/>
    <p:sldId id="264" r:id="rId16"/>
    <p:sldId id="265" r:id="rId17"/>
    <p:sldId id="266" r:id="rId18"/>
    <p:sldId id="267" r:id="rId19"/>
    <p:sldId id="268" r:id="rId20"/>
    <p:sldId id="320" r:id="rId21"/>
    <p:sldId id="269" r:id="rId22"/>
    <p:sldId id="321" r:id="rId23"/>
    <p:sldId id="270" r:id="rId24"/>
    <p:sldId id="271" r:id="rId25"/>
    <p:sldId id="272" r:id="rId26"/>
    <p:sldId id="322" r:id="rId27"/>
    <p:sldId id="273" r:id="rId28"/>
    <p:sldId id="323" r:id="rId29"/>
    <p:sldId id="274" r:id="rId30"/>
    <p:sldId id="275" r:id="rId31"/>
    <p:sldId id="325" r:id="rId32"/>
    <p:sldId id="326" r:id="rId33"/>
    <p:sldId id="276" r:id="rId34"/>
    <p:sldId id="327" r:id="rId35"/>
    <p:sldId id="279" r:id="rId36"/>
    <p:sldId id="280" r:id="rId37"/>
    <p:sldId id="328" r:id="rId38"/>
    <p:sldId id="281" r:id="rId39"/>
    <p:sldId id="329" r:id="rId40"/>
    <p:sldId id="330" r:id="rId41"/>
    <p:sldId id="282" r:id="rId42"/>
    <p:sldId id="331" r:id="rId43"/>
    <p:sldId id="283" r:id="rId44"/>
    <p:sldId id="332" r:id="rId45"/>
    <p:sldId id="284" r:id="rId46"/>
    <p:sldId id="285" r:id="rId47"/>
    <p:sldId id="286" r:id="rId48"/>
    <p:sldId id="288" r:id="rId49"/>
    <p:sldId id="289" r:id="rId50"/>
    <p:sldId id="290" r:id="rId51"/>
    <p:sldId id="334" r:id="rId52"/>
    <p:sldId id="335" r:id="rId53"/>
    <p:sldId id="336" r:id="rId54"/>
    <p:sldId id="337" r:id="rId55"/>
    <p:sldId id="338" r:id="rId56"/>
    <p:sldId id="339" r:id="rId57"/>
    <p:sldId id="291" r:id="rId58"/>
    <p:sldId id="292" r:id="rId59"/>
    <p:sldId id="293" r:id="rId60"/>
    <p:sldId id="294" r:id="rId61"/>
    <p:sldId id="333" r:id="rId62"/>
    <p:sldId id="295" r:id="rId63"/>
    <p:sldId id="296" r:id="rId64"/>
    <p:sldId id="297" r:id="rId65"/>
    <p:sldId id="298" r:id="rId66"/>
    <p:sldId id="299" r:id="rId67"/>
    <p:sldId id="340" r:id="rId68"/>
    <p:sldId id="300" r:id="rId69"/>
    <p:sldId id="341" r:id="rId70"/>
    <p:sldId id="301" r:id="rId71"/>
    <p:sldId id="342" r:id="rId72"/>
    <p:sldId id="302" r:id="rId73"/>
    <p:sldId id="303" r:id="rId74"/>
    <p:sldId id="304" r:id="rId75"/>
    <p:sldId id="305" r:id="rId76"/>
    <p:sldId id="343" r:id="rId77"/>
    <p:sldId id="344" r:id="rId78"/>
    <p:sldId id="306" r:id="rId79"/>
    <p:sldId id="307" r:id="rId80"/>
    <p:sldId id="308" r:id="rId81"/>
    <p:sldId id="309" r:id="rId82"/>
    <p:sldId id="310" r:id="rId83"/>
    <p:sldId id="311" r:id="rId84"/>
    <p:sldId id="345" r:id="rId85"/>
    <p:sldId id="312" r:id="rId86"/>
    <p:sldId id="313" r:id="rId87"/>
    <p:sldId id="314" r:id="rId88"/>
    <p:sldId id="315" r:id="rId89"/>
    <p:sldId id="316"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p:scale>
          <a:sx n="78" d="100"/>
          <a:sy n="78" d="100"/>
        </p:scale>
        <p:origin x="869"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209559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882C39-D722-4DD8-8A14-5818A2C10DB1}" type="datetimeFigureOut">
              <a:rPr lang="en-IN" smtClean="0"/>
              <a:t>01-05-2025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934634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402730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2853638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417587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7882C39-D722-4DD8-8A14-5818A2C10DB1}" type="datetimeFigureOut">
              <a:rPr lang="en-IN" smtClean="0"/>
              <a:t>01-05-2025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2130374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7882C39-D722-4DD8-8A14-5818A2C10DB1}" type="datetimeFigureOut">
              <a:rPr lang="en-IN" smtClean="0"/>
              <a:t>01-05-2025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50880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3879976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395996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87881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882C39-D722-4DD8-8A14-5818A2C10DB1}" type="datetimeFigureOut">
              <a:rPr lang="en-IN" smtClean="0"/>
              <a:t>01-05-2025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333686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882C39-D722-4DD8-8A14-5818A2C10DB1}" type="datetimeFigureOut">
              <a:rPr lang="en-IN" smtClean="0"/>
              <a:t>01-05-2025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858499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882C39-D722-4DD8-8A14-5818A2C10DB1}" type="datetimeFigureOut">
              <a:rPr lang="en-IN" smtClean="0"/>
              <a:t>01-05-2025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852561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882C39-D722-4DD8-8A14-5818A2C10DB1}" type="datetimeFigureOut">
              <a:rPr lang="en-IN" smtClean="0"/>
              <a:t>01-05-2025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80843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882C39-D722-4DD8-8A14-5818A2C10DB1}" type="datetimeFigureOut">
              <a:rPr lang="en-IN" smtClean="0"/>
              <a:t>01-05-2025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181083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882C39-D722-4DD8-8A14-5818A2C10DB1}" type="datetimeFigureOut">
              <a:rPr lang="en-IN" smtClean="0"/>
              <a:t>01-05-2025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349598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882C39-D722-4DD8-8A14-5818A2C10DB1}" type="datetimeFigureOut">
              <a:rPr lang="en-IN" smtClean="0"/>
              <a:t>01-05-2025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8DF359A-592C-428A-B285-C72FDAC5F6BF}" type="slidenum">
              <a:rPr lang="en-IN" smtClean="0"/>
              <a:t>‹#›</a:t>
            </a:fld>
            <a:endParaRPr lang="en-IN"/>
          </a:p>
        </p:txBody>
      </p:sp>
    </p:spTree>
    <p:extLst>
      <p:ext uri="{BB962C8B-B14F-4D97-AF65-F5344CB8AC3E}">
        <p14:creationId xmlns:p14="http://schemas.microsoft.com/office/powerpoint/2010/main" val="1597478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7882C39-D722-4DD8-8A14-5818A2C10DB1}" type="datetimeFigureOut">
              <a:rPr lang="en-IN" smtClean="0"/>
              <a:t>01-05-2025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8DF359A-592C-428A-B285-C72FDAC5F6BF}" type="slidenum">
              <a:rPr lang="en-IN" smtClean="0"/>
              <a:t>‹#›</a:t>
            </a:fld>
            <a:endParaRPr lang="en-IN"/>
          </a:p>
        </p:txBody>
      </p:sp>
    </p:spTree>
    <p:extLst>
      <p:ext uri="{BB962C8B-B14F-4D97-AF65-F5344CB8AC3E}">
        <p14:creationId xmlns:p14="http://schemas.microsoft.com/office/powerpoint/2010/main" val="2941776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9F51-97FA-C5F5-B194-5387C660F3E2}"/>
              </a:ext>
            </a:extLst>
          </p:cNvPr>
          <p:cNvSpPr>
            <a:spLocks noGrp="1"/>
          </p:cNvSpPr>
          <p:nvPr>
            <p:ph type="ctrTitle"/>
          </p:nvPr>
        </p:nvSpPr>
        <p:spPr/>
        <p:txBody>
          <a:bodyPr/>
          <a:lstStyle/>
          <a:p>
            <a:r>
              <a:rPr lang="en-US" dirty="0"/>
              <a:t>Profiling in </a:t>
            </a:r>
            <a:r>
              <a:rPr lang="en-US" dirty="0" err="1"/>
              <a:t>.net</a:t>
            </a:r>
            <a:endParaRPr lang="en-IN" dirty="0"/>
          </a:p>
        </p:txBody>
      </p:sp>
      <p:sp>
        <p:nvSpPr>
          <p:cNvPr id="3" name="Subtitle 2">
            <a:extLst>
              <a:ext uri="{FF2B5EF4-FFF2-40B4-BE49-F238E27FC236}">
                <a16:creationId xmlns:a16="http://schemas.microsoft.com/office/drawing/2014/main" id="{8B041A35-75CA-7AAA-9C35-361774338F7B}"/>
              </a:ext>
            </a:extLst>
          </p:cNvPr>
          <p:cNvSpPr>
            <a:spLocks noGrp="1"/>
          </p:cNvSpPr>
          <p:nvPr>
            <p:ph type="subTitle" idx="1"/>
          </p:nvPr>
        </p:nvSpPr>
        <p:spPr/>
        <p:txBody>
          <a:bodyPr/>
          <a:lstStyle/>
          <a:p>
            <a:r>
              <a:rPr lang="en-US" dirty="0"/>
              <a:t>Anju munoth</a:t>
            </a:r>
            <a:endParaRPr lang="en-IN" dirty="0"/>
          </a:p>
        </p:txBody>
      </p:sp>
    </p:spTree>
    <p:extLst>
      <p:ext uri="{BB962C8B-B14F-4D97-AF65-F5344CB8AC3E}">
        <p14:creationId xmlns:p14="http://schemas.microsoft.com/office/powerpoint/2010/main" val="2768305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47A9C-3EFB-8BF6-7820-C5959E614516}"/>
              </a:ext>
            </a:extLst>
          </p:cNvPr>
          <p:cNvSpPr>
            <a:spLocks noGrp="1"/>
          </p:cNvSpPr>
          <p:nvPr>
            <p:ph type="title"/>
          </p:nvPr>
        </p:nvSpPr>
        <p:spPr/>
        <p:txBody>
          <a:bodyPr/>
          <a:lstStyle/>
          <a:p>
            <a:r>
              <a:rPr lang="en-IN" dirty="0"/>
              <a:t>Measure performance while debugging</a:t>
            </a:r>
          </a:p>
        </p:txBody>
      </p:sp>
      <p:pic>
        <p:nvPicPr>
          <p:cNvPr id="3074" name="Picture 2" descr="Diagnostic Tools Summary view">
            <a:extLst>
              <a:ext uri="{FF2B5EF4-FFF2-40B4-BE49-F238E27FC236}">
                <a16:creationId xmlns:a16="http://schemas.microsoft.com/office/drawing/2014/main" id="{4FA7CE89-7626-3E6A-98F3-8ED26B821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206" y="2170504"/>
            <a:ext cx="4378852" cy="4619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5FA319-6CCA-945C-D4E6-DACABEB3B235}"/>
              </a:ext>
            </a:extLst>
          </p:cNvPr>
          <p:cNvSpPr txBox="1"/>
          <p:nvPr/>
        </p:nvSpPr>
        <p:spPr>
          <a:xfrm>
            <a:off x="5535660" y="2828835"/>
            <a:ext cx="6095184" cy="1200329"/>
          </a:xfrm>
          <a:prstGeom prst="rect">
            <a:avLst/>
          </a:prstGeom>
          <a:noFill/>
        </p:spPr>
        <p:txBody>
          <a:bodyPr wrap="square">
            <a:spAutoFit/>
          </a:bodyPr>
          <a:lstStyle/>
          <a:p>
            <a:r>
              <a:rPr lang="en-US" b="0" i="0" dirty="0">
                <a:solidFill>
                  <a:srgbClr val="161616"/>
                </a:solidFill>
                <a:effectLst/>
                <a:latin typeface="Segoe UI" panose="020B0502040204020203" pitchFamily="34" charset="0"/>
              </a:rPr>
              <a:t>While you are debugging, you can use the </a:t>
            </a:r>
            <a:r>
              <a:rPr lang="en-US" b="1" i="0" dirty="0">
                <a:solidFill>
                  <a:srgbClr val="161616"/>
                </a:solidFill>
                <a:effectLst/>
                <a:latin typeface="Segoe UI" panose="020B0502040204020203" pitchFamily="34" charset="0"/>
              </a:rPr>
              <a:t>Diagnostic Tools</a:t>
            </a:r>
            <a:r>
              <a:rPr lang="en-US" b="0" i="0" dirty="0">
                <a:solidFill>
                  <a:srgbClr val="161616"/>
                </a:solidFill>
                <a:effectLst/>
                <a:latin typeface="Segoe UI" panose="020B0502040204020203" pitchFamily="34" charset="0"/>
              </a:rPr>
              <a:t> window to analyze CPU, memory usage, .NET counters, and you can view events that show performance-related information.</a:t>
            </a:r>
            <a:endParaRPr lang="en-IN" dirty="0"/>
          </a:p>
        </p:txBody>
      </p:sp>
    </p:spTree>
    <p:extLst>
      <p:ext uri="{BB962C8B-B14F-4D97-AF65-F5344CB8AC3E}">
        <p14:creationId xmlns:p14="http://schemas.microsoft.com/office/powerpoint/2010/main" val="3760969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A2A44-50C5-9507-5DEE-A55000B93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B9B63-D502-F7AA-2E9D-A9B2B242A94B}"/>
              </a:ext>
            </a:extLst>
          </p:cNvPr>
          <p:cNvSpPr>
            <a:spLocks noGrp="1"/>
          </p:cNvSpPr>
          <p:nvPr>
            <p:ph type="title"/>
          </p:nvPr>
        </p:nvSpPr>
        <p:spPr/>
        <p:txBody>
          <a:bodyPr/>
          <a:lstStyle/>
          <a:p>
            <a:r>
              <a:rPr lang="en-IN" dirty="0" err="1"/>
              <a:t>Analyze</a:t>
            </a:r>
            <a:r>
              <a:rPr lang="en-IN" dirty="0"/>
              <a:t> CPU usage</a:t>
            </a:r>
          </a:p>
        </p:txBody>
      </p:sp>
      <p:sp>
        <p:nvSpPr>
          <p:cNvPr id="3" name="Content Placeholder 2">
            <a:extLst>
              <a:ext uri="{FF2B5EF4-FFF2-40B4-BE49-F238E27FC236}">
                <a16:creationId xmlns:a16="http://schemas.microsoft.com/office/drawing/2014/main" id="{7B922842-953C-923C-A2F1-89A28A5909BA}"/>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The CPU Usage tool is a good place to start analyzing your app's performance. </a:t>
            </a:r>
          </a:p>
          <a:p>
            <a:r>
              <a:rPr lang="en-US" dirty="0">
                <a:solidFill>
                  <a:srgbClr val="161616"/>
                </a:solidFill>
                <a:latin typeface="Segoe UI" panose="020B0502040204020203" pitchFamily="34" charset="0"/>
              </a:rPr>
              <a:t>T</a:t>
            </a:r>
            <a:r>
              <a:rPr lang="en-US" b="0" i="0" dirty="0">
                <a:solidFill>
                  <a:srgbClr val="161616"/>
                </a:solidFill>
                <a:effectLst/>
                <a:latin typeface="Segoe UI" panose="020B0502040204020203" pitchFamily="34" charset="0"/>
              </a:rPr>
              <a:t>ells more about CPU resources that your app is consuming. </a:t>
            </a:r>
          </a:p>
          <a:p>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an use the </a:t>
            </a:r>
            <a:r>
              <a:rPr lang="en-US" b="0" i="0" u="none" strike="noStrike" dirty="0">
                <a:solidFill>
                  <a:srgbClr val="0065B3"/>
                </a:solidFill>
                <a:effectLst/>
                <a:latin typeface="Segoe UI" panose="020B0502040204020203" pitchFamily="34" charset="0"/>
              </a:rPr>
              <a:t>debugger-integrated CPU Usage tool</a:t>
            </a:r>
            <a:r>
              <a:rPr lang="en-US" b="0" i="0" dirty="0">
                <a:solidFill>
                  <a:srgbClr val="161616"/>
                </a:solidFill>
                <a:effectLst/>
                <a:latin typeface="Segoe UI" panose="020B0502040204020203" pitchFamily="34" charset="0"/>
              </a:rPr>
              <a:t> or the </a:t>
            </a:r>
            <a:r>
              <a:rPr lang="en-US" b="0" i="0" u="none" strike="noStrike" dirty="0">
                <a:solidFill>
                  <a:srgbClr val="0065B3"/>
                </a:solidFill>
                <a:effectLst/>
                <a:latin typeface="Segoe UI" panose="020B0502040204020203" pitchFamily="34" charset="0"/>
              </a:rPr>
              <a:t>post-mortem CPU Usage tool</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When using the debugger-integrated CPU Usage tool, open the Diagnostics Tool window (if it's closed, choose </a:t>
            </a:r>
            <a:r>
              <a:rPr lang="en-US" b="1" i="0" dirty="0">
                <a:solidFill>
                  <a:srgbClr val="161616"/>
                </a:solidFill>
                <a:effectLst/>
                <a:latin typeface="Segoe UI" panose="020B0502040204020203" pitchFamily="34" charset="0"/>
              </a:rPr>
              <a:t>Debug / Windows / Show Diagnostic Tools</a:t>
            </a:r>
            <a:r>
              <a:rPr lang="en-US" b="0"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While debugging, open the </a:t>
            </a:r>
            <a:r>
              <a:rPr lang="en-US" b="1" i="0" dirty="0">
                <a:solidFill>
                  <a:srgbClr val="161616"/>
                </a:solidFill>
                <a:effectLst/>
                <a:latin typeface="Segoe UI" panose="020B0502040204020203" pitchFamily="34" charset="0"/>
              </a:rPr>
              <a:t>Summary</a:t>
            </a:r>
            <a:r>
              <a:rPr lang="en-US" b="0" i="0" dirty="0">
                <a:solidFill>
                  <a:srgbClr val="161616"/>
                </a:solidFill>
                <a:effectLst/>
                <a:latin typeface="Segoe UI" panose="020B0502040204020203" pitchFamily="34" charset="0"/>
              </a:rPr>
              <a:t> view, and select </a:t>
            </a:r>
            <a:r>
              <a:rPr lang="en-US" b="1" i="0" dirty="0">
                <a:solidFill>
                  <a:srgbClr val="161616"/>
                </a:solidFill>
                <a:effectLst/>
                <a:latin typeface="Segoe UI" panose="020B0502040204020203" pitchFamily="34" charset="0"/>
              </a:rPr>
              <a:t>Record CPU Profile</a:t>
            </a:r>
            <a:r>
              <a:rPr lang="en-US" b="0" i="0" dirty="0">
                <a:solidFill>
                  <a:srgbClr val="161616"/>
                </a:solidFill>
                <a:effectLst/>
                <a:latin typeface="Segoe UI" panose="020B0502040204020203" pitchFamily="34" charset="0"/>
              </a:rPr>
              <a:t>.</a:t>
            </a:r>
          </a:p>
          <a:p>
            <a:endParaRPr lang="en-IN" dirty="0"/>
          </a:p>
        </p:txBody>
      </p:sp>
    </p:spTree>
    <p:extLst>
      <p:ext uri="{BB962C8B-B14F-4D97-AF65-F5344CB8AC3E}">
        <p14:creationId xmlns:p14="http://schemas.microsoft.com/office/powerpoint/2010/main" val="92035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B03D0-896C-F09C-530C-B080E6AC2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7E148-442D-7358-BC53-65C04CDC225C}"/>
              </a:ext>
            </a:extLst>
          </p:cNvPr>
          <p:cNvSpPr>
            <a:spLocks noGrp="1"/>
          </p:cNvSpPr>
          <p:nvPr>
            <p:ph type="title"/>
          </p:nvPr>
        </p:nvSpPr>
        <p:spPr/>
        <p:txBody>
          <a:bodyPr/>
          <a:lstStyle/>
          <a:p>
            <a:r>
              <a:rPr lang="en-IN" dirty="0" err="1"/>
              <a:t>Analyze</a:t>
            </a:r>
            <a:r>
              <a:rPr lang="en-IN" dirty="0"/>
              <a:t> CPU usage</a:t>
            </a:r>
          </a:p>
        </p:txBody>
      </p:sp>
      <p:pic>
        <p:nvPicPr>
          <p:cNvPr id="4098" name="Picture 2" descr="Enable CPU usage in the Diagnostic Tools">
            <a:extLst>
              <a:ext uri="{FF2B5EF4-FFF2-40B4-BE49-F238E27FC236}">
                <a16:creationId xmlns:a16="http://schemas.microsoft.com/office/drawing/2014/main" id="{46EE54B0-BBD4-82D5-129C-FD08CF520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887" y="2634890"/>
            <a:ext cx="4657826" cy="335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099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DCCA2-25D2-27CE-6266-BD105CF74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34C13-8F22-E50E-B74F-B86BDA7F3BCF}"/>
              </a:ext>
            </a:extLst>
          </p:cNvPr>
          <p:cNvSpPr>
            <a:spLocks noGrp="1"/>
          </p:cNvSpPr>
          <p:nvPr>
            <p:ph type="title"/>
          </p:nvPr>
        </p:nvSpPr>
        <p:spPr/>
        <p:txBody>
          <a:bodyPr/>
          <a:lstStyle/>
          <a:p>
            <a:r>
              <a:rPr lang="en-IN" dirty="0" err="1"/>
              <a:t>Analyze</a:t>
            </a:r>
            <a:r>
              <a:rPr lang="en-IN" dirty="0"/>
              <a:t> CPU usage</a:t>
            </a:r>
          </a:p>
        </p:txBody>
      </p:sp>
      <p:sp>
        <p:nvSpPr>
          <p:cNvPr id="3" name="Content Placeholder 2">
            <a:extLst>
              <a:ext uri="{FF2B5EF4-FFF2-40B4-BE49-F238E27FC236}">
                <a16:creationId xmlns:a16="http://schemas.microsoft.com/office/drawing/2014/main" id="{A56E3709-8698-8D6C-1C6D-E4D02EA7445B}"/>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One way to use the tool is to set two breakpoints in your code, one at the beginning and one at the end of the function or the region of code you want to analyze. </a:t>
            </a:r>
          </a:p>
          <a:p>
            <a:r>
              <a:rPr lang="en-US" b="0" i="0" dirty="0">
                <a:solidFill>
                  <a:srgbClr val="161616"/>
                </a:solidFill>
                <a:effectLst/>
                <a:latin typeface="Segoe UI" panose="020B0502040204020203" pitchFamily="34" charset="0"/>
              </a:rPr>
              <a:t>Examine the profiling data when you are paused at the second breakpoint.</a:t>
            </a:r>
          </a:p>
          <a:p>
            <a:pPr algn="l"/>
            <a:r>
              <a:rPr lang="en-US" b="1" i="0" dirty="0">
                <a:solidFill>
                  <a:srgbClr val="161616"/>
                </a:solidFill>
                <a:effectLst/>
                <a:latin typeface="Segoe UI" panose="020B0502040204020203" pitchFamily="34" charset="0"/>
              </a:rPr>
              <a:t>CPU Usage</a:t>
            </a:r>
            <a:r>
              <a:rPr lang="en-US" b="0" i="0" dirty="0">
                <a:solidFill>
                  <a:srgbClr val="161616"/>
                </a:solidFill>
                <a:effectLst/>
                <a:latin typeface="Segoe UI" panose="020B0502040204020203" pitchFamily="34" charset="0"/>
              </a:rPr>
              <a:t> view shows you a list of functions ordered by longest running, with the longest running function at the top under </a:t>
            </a:r>
            <a:r>
              <a:rPr lang="en-US" b="1" i="0" dirty="0">
                <a:solidFill>
                  <a:srgbClr val="161616"/>
                </a:solidFill>
                <a:effectLst/>
                <a:latin typeface="Segoe UI" panose="020B0502040204020203" pitchFamily="34" charset="0"/>
              </a:rPr>
              <a:t>Top Functions</a:t>
            </a:r>
            <a:r>
              <a:rPr lang="en-US" b="0" i="0" dirty="0">
                <a:solidFill>
                  <a:srgbClr val="161616"/>
                </a:solidFill>
                <a:effectLst/>
                <a:latin typeface="Segoe UI" panose="020B0502040204020203" pitchFamily="34" charset="0"/>
              </a:rPr>
              <a:t>. </a:t>
            </a:r>
          </a:p>
          <a:p>
            <a:pPr algn="l"/>
            <a:r>
              <a:rPr lang="en-US" b="1" i="0" dirty="0">
                <a:solidFill>
                  <a:srgbClr val="161616"/>
                </a:solidFill>
                <a:effectLst/>
                <a:latin typeface="Segoe UI" panose="020B0502040204020203" pitchFamily="34" charset="0"/>
              </a:rPr>
              <a:t>Hot Path</a:t>
            </a:r>
            <a:r>
              <a:rPr lang="en-US" b="0" i="0" dirty="0">
                <a:solidFill>
                  <a:srgbClr val="161616"/>
                </a:solidFill>
                <a:effectLst/>
                <a:latin typeface="Segoe UI" panose="020B0502040204020203" pitchFamily="34" charset="0"/>
              </a:rPr>
              <a:t> section shows you the call stack for the functions that are using the most CPU. </a:t>
            </a:r>
          </a:p>
          <a:p>
            <a:pPr algn="l"/>
            <a:r>
              <a:rPr lang="en-US" b="0" i="0" dirty="0">
                <a:solidFill>
                  <a:srgbClr val="161616"/>
                </a:solidFill>
                <a:effectLst/>
                <a:latin typeface="Segoe UI" panose="020B0502040204020203" pitchFamily="34" charset="0"/>
              </a:rPr>
              <a:t>These lists can help guide you to functions where performance bottlenecks are happening.</a:t>
            </a:r>
          </a:p>
          <a:p>
            <a:endParaRPr lang="en-IN" dirty="0"/>
          </a:p>
        </p:txBody>
      </p:sp>
    </p:spTree>
    <p:extLst>
      <p:ext uri="{BB962C8B-B14F-4D97-AF65-F5344CB8AC3E}">
        <p14:creationId xmlns:p14="http://schemas.microsoft.com/office/powerpoint/2010/main" val="354832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AA09C-E5BF-981E-83B1-FA065DD6F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553315-D11A-1DE2-DF8D-78D3187553FE}"/>
              </a:ext>
            </a:extLst>
          </p:cNvPr>
          <p:cNvSpPr>
            <a:spLocks noGrp="1"/>
          </p:cNvSpPr>
          <p:nvPr>
            <p:ph type="title"/>
          </p:nvPr>
        </p:nvSpPr>
        <p:spPr/>
        <p:txBody>
          <a:bodyPr/>
          <a:lstStyle/>
          <a:p>
            <a:r>
              <a:rPr lang="en-IN" dirty="0" err="1"/>
              <a:t>Analyze</a:t>
            </a:r>
            <a:r>
              <a:rPr lang="en-IN" dirty="0"/>
              <a:t> CPU usage</a:t>
            </a:r>
          </a:p>
        </p:txBody>
      </p:sp>
      <p:pic>
        <p:nvPicPr>
          <p:cNvPr id="5122" name="Picture 2" descr="Diagnostic Tools CPU Usage view">
            <a:extLst>
              <a:ext uri="{FF2B5EF4-FFF2-40B4-BE49-F238E27FC236}">
                <a16:creationId xmlns:a16="http://schemas.microsoft.com/office/drawing/2014/main" id="{2905E6ED-267C-EC22-0479-4DFBB5B50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5617" y="2150673"/>
            <a:ext cx="3669825" cy="457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645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97E36-364D-D8C0-B79A-A5672CAD3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943C7-97C0-EF59-1527-069F186C7E11}"/>
              </a:ext>
            </a:extLst>
          </p:cNvPr>
          <p:cNvSpPr>
            <a:spLocks noGrp="1"/>
          </p:cNvSpPr>
          <p:nvPr>
            <p:ph type="title"/>
          </p:nvPr>
        </p:nvSpPr>
        <p:spPr/>
        <p:txBody>
          <a:bodyPr/>
          <a:lstStyle/>
          <a:p>
            <a:r>
              <a:rPr lang="en-IN" dirty="0" err="1"/>
              <a:t>Analyze</a:t>
            </a:r>
            <a:r>
              <a:rPr lang="en-IN" dirty="0"/>
              <a:t> CPU usage</a:t>
            </a:r>
          </a:p>
        </p:txBody>
      </p:sp>
      <p:sp>
        <p:nvSpPr>
          <p:cNvPr id="3" name="Content Placeholder 2">
            <a:extLst>
              <a:ext uri="{FF2B5EF4-FFF2-40B4-BE49-F238E27FC236}">
                <a16:creationId xmlns:a16="http://schemas.microsoft.com/office/drawing/2014/main" id="{2FFBD9AB-74A0-A3A2-074A-879B393DA675}"/>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Click on a function that you are interested in, and you will see a more detailed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 view, with the selected function highlighted. </a:t>
            </a:r>
          </a:p>
          <a:p>
            <a:r>
              <a:rPr lang="en-US" b="0" i="0" dirty="0">
                <a:solidFill>
                  <a:srgbClr val="161616"/>
                </a:solidFill>
                <a:effectLst/>
                <a:latin typeface="Segoe UI" panose="020B0502040204020203" pitchFamily="34" charset="0"/>
              </a:rPr>
              <a:t>The table shows columns with data such as the time spent in the function, including called functions (</a:t>
            </a:r>
            <a:r>
              <a:rPr lang="en-US" b="1" i="0" dirty="0">
                <a:solidFill>
                  <a:srgbClr val="161616"/>
                </a:solidFill>
                <a:effectLst/>
                <a:latin typeface="Segoe UI" panose="020B0502040204020203" pitchFamily="34" charset="0"/>
              </a:rPr>
              <a:t>Total CPU</a:t>
            </a:r>
            <a:r>
              <a:rPr lang="en-US" b="0" i="0" dirty="0">
                <a:solidFill>
                  <a:srgbClr val="161616"/>
                </a:solidFill>
                <a:effectLst/>
                <a:latin typeface="Segoe UI" panose="020B0502040204020203" pitchFamily="34" charset="0"/>
              </a:rPr>
              <a:t>), and a second column that shows the time spent in a function, excluding called functions (</a:t>
            </a:r>
            <a:r>
              <a:rPr lang="en-US" b="1" i="0" dirty="0">
                <a:solidFill>
                  <a:srgbClr val="161616"/>
                </a:solidFill>
                <a:effectLst/>
                <a:latin typeface="Segoe UI" panose="020B0502040204020203" pitchFamily="34" charset="0"/>
              </a:rPr>
              <a:t>Self CPU</a:t>
            </a:r>
            <a:r>
              <a:rPr lang="en-US" b="0" i="0" dirty="0">
                <a:solidFill>
                  <a:srgbClr val="161616"/>
                </a:solidFill>
                <a:effectLst/>
                <a:latin typeface="Segoe UI" panose="020B0502040204020203" pitchFamily="34" charset="0"/>
              </a:rPr>
              <a:t>). </a:t>
            </a:r>
          </a:p>
          <a:p>
            <a:r>
              <a:rPr lang="en-US" b="0" i="0" dirty="0">
                <a:solidFill>
                  <a:srgbClr val="161616"/>
                </a:solidFill>
                <a:effectLst/>
                <a:latin typeface="Segoe UI" panose="020B0502040204020203" pitchFamily="34" charset="0"/>
              </a:rPr>
              <a:t>This data can help you evaluate whether the function itself is a performance bottleneck.</a:t>
            </a:r>
            <a:endParaRPr lang="en-IN" dirty="0"/>
          </a:p>
        </p:txBody>
      </p:sp>
      <p:pic>
        <p:nvPicPr>
          <p:cNvPr id="6146" name="Picture 2" descr="Diagnostic Tools caller callee &quot;butterfly&quot; view">
            <a:extLst>
              <a:ext uri="{FF2B5EF4-FFF2-40B4-BE49-F238E27FC236}">
                <a16:creationId xmlns:a16="http://schemas.microsoft.com/office/drawing/2014/main" id="{50978686-9150-A297-EB71-7FAEB0C7F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112" y="4726845"/>
            <a:ext cx="72866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9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FFA40-8F08-35F8-6E06-03FA56DB3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E6546C-EDDE-34A6-A2C1-6F333A2D2903}"/>
              </a:ext>
            </a:extLst>
          </p:cNvPr>
          <p:cNvSpPr>
            <a:spLocks noGrp="1"/>
          </p:cNvSpPr>
          <p:nvPr>
            <p:ph type="title"/>
          </p:nvPr>
        </p:nvSpPr>
        <p:spPr/>
        <p:txBody>
          <a:bodyPr/>
          <a:lstStyle/>
          <a:p>
            <a:r>
              <a:rPr lang="en-IN" dirty="0" err="1"/>
              <a:t>Analyze</a:t>
            </a:r>
            <a:r>
              <a:rPr lang="en-IN" dirty="0"/>
              <a:t> memory usage</a:t>
            </a:r>
          </a:p>
        </p:txBody>
      </p:sp>
      <p:sp>
        <p:nvSpPr>
          <p:cNvPr id="3" name="Content Placeholder 2">
            <a:extLst>
              <a:ext uri="{FF2B5EF4-FFF2-40B4-BE49-F238E27FC236}">
                <a16:creationId xmlns:a16="http://schemas.microsoft.com/office/drawing/2014/main" id="{5B0A1997-1AC8-0A1F-C2B4-448F1A92187D}"/>
              </a:ext>
            </a:extLst>
          </p:cNvPr>
          <p:cNvSpPr>
            <a:spLocks noGrp="1"/>
          </p:cNvSpPr>
          <p:nvPr>
            <p:ph idx="1"/>
          </p:nvPr>
        </p:nvSpPr>
        <p:spPr>
          <a:xfrm>
            <a:off x="1154954" y="2603499"/>
            <a:ext cx="10331279" cy="3895097"/>
          </a:xfrm>
        </p:spPr>
        <p:txBody>
          <a:bodyPr>
            <a:normAutofit/>
          </a:bodyPr>
          <a:lstStyle/>
          <a:p>
            <a:r>
              <a:rPr lang="en-US" b="1" i="0" dirty="0">
                <a:solidFill>
                  <a:srgbClr val="161616"/>
                </a:solidFill>
                <a:effectLst/>
                <a:latin typeface="Segoe UI" panose="020B0502040204020203" pitchFamily="34" charset="0"/>
              </a:rPr>
              <a:t>Diagnostic Tools</a:t>
            </a:r>
            <a:r>
              <a:rPr lang="en-US" b="0" i="0" dirty="0">
                <a:solidFill>
                  <a:srgbClr val="161616"/>
                </a:solidFill>
                <a:effectLst/>
                <a:latin typeface="Segoe UI" panose="020B0502040204020203" pitchFamily="34" charset="0"/>
              </a:rPr>
              <a:t> window also allows you to evaluate memory usage in your app using the </a:t>
            </a:r>
            <a:r>
              <a:rPr lang="en-US" b="1" i="0" dirty="0">
                <a:solidFill>
                  <a:srgbClr val="161616"/>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tool. </a:t>
            </a:r>
          </a:p>
          <a:p>
            <a:r>
              <a:rPr lang="en-US" b="0" i="0" dirty="0">
                <a:solidFill>
                  <a:srgbClr val="161616"/>
                </a:solidFill>
                <a:effectLst/>
                <a:latin typeface="Segoe UI" panose="020B0502040204020203" pitchFamily="34" charset="0"/>
              </a:rPr>
              <a:t>For example, you can look at the number and size of objects on the heap. </a:t>
            </a:r>
          </a:p>
          <a:p>
            <a:r>
              <a:rPr lang="en-US" b="0" i="0" dirty="0">
                <a:solidFill>
                  <a:srgbClr val="161616"/>
                </a:solidFill>
                <a:effectLst/>
                <a:latin typeface="Segoe UI" panose="020B0502040204020203" pitchFamily="34" charset="0"/>
              </a:rPr>
              <a:t>Can use the </a:t>
            </a:r>
            <a:r>
              <a:rPr lang="en-US" b="0" i="0" u="none" strike="noStrike" dirty="0">
                <a:solidFill>
                  <a:srgbClr val="0065B3"/>
                </a:solidFill>
                <a:effectLst/>
                <a:latin typeface="Segoe UI" panose="020B0502040204020203" pitchFamily="34" charset="0"/>
              </a:rPr>
              <a:t>debugger-integrated Memory Usage tool</a:t>
            </a:r>
            <a:r>
              <a:rPr lang="en-US" b="0" i="0" dirty="0">
                <a:solidFill>
                  <a:srgbClr val="161616"/>
                </a:solidFill>
                <a:effectLst/>
                <a:latin typeface="Segoe UI" panose="020B0502040204020203" pitchFamily="34" charset="0"/>
              </a:rPr>
              <a:t> or the </a:t>
            </a:r>
            <a:r>
              <a:rPr lang="en-US" b="0" i="0" u="none" strike="noStrike" dirty="0">
                <a:solidFill>
                  <a:srgbClr val="0065B3"/>
                </a:solidFill>
                <a:effectLst/>
                <a:latin typeface="Segoe UI" panose="020B0502040204020203" pitchFamily="34" charset="0"/>
              </a:rPr>
              <a:t>post-mortem Memory Usage tool</a:t>
            </a:r>
            <a:r>
              <a:rPr lang="en-US" b="0" i="0" dirty="0">
                <a:solidFill>
                  <a:srgbClr val="161616"/>
                </a:solidFill>
                <a:effectLst/>
                <a:latin typeface="Segoe UI" panose="020B0502040204020203" pitchFamily="34" charset="0"/>
              </a:rPr>
              <a:t> in the Performance Profiler.</a:t>
            </a:r>
          </a:p>
          <a:p>
            <a:r>
              <a:rPr lang="en-US" b="0" i="0" dirty="0">
                <a:solidFill>
                  <a:srgbClr val="161616"/>
                </a:solidFill>
                <a:effectLst/>
                <a:latin typeface="Segoe UI" panose="020B0502040204020203" pitchFamily="34" charset="0"/>
              </a:rPr>
              <a:t>.NET developers may choose between either the </a:t>
            </a:r>
            <a:r>
              <a:rPr lang="en-US" b="0" i="0" u="none" strike="noStrike" dirty="0">
                <a:solidFill>
                  <a:srgbClr val="0065B3"/>
                </a:solidFill>
                <a:effectLst/>
                <a:latin typeface="Segoe UI" panose="020B0502040204020203" pitchFamily="34" charset="0"/>
              </a:rPr>
              <a:t>.NET Object Allocation tool</a:t>
            </a:r>
            <a:r>
              <a:rPr lang="en-US" b="0" i="0" dirty="0">
                <a:solidFill>
                  <a:srgbClr val="161616"/>
                </a:solidFill>
                <a:effectLst/>
                <a:latin typeface="Segoe UI" panose="020B0502040204020203" pitchFamily="34" charset="0"/>
              </a:rPr>
              <a:t> or the </a:t>
            </a:r>
            <a:r>
              <a:rPr lang="en-US" b="0" i="0" u="none" strike="noStrike" dirty="0">
                <a:solidFill>
                  <a:srgbClr val="0065B3"/>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tool.</a:t>
            </a:r>
          </a:p>
          <a:p>
            <a:endParaRPr lang="en-IN" dirty="0"/>
          </a:p>
        </p:txBody>
      </p:sp>
    </p:spTree>
    <p:extLst>
      <p:ext uri="{BB962C8B-B14F-4D97-AF65-F5344CB8AC3E}">
        <p14:creationId xmlns:p14="http://schemas.microsoft.com/office/powerpoint/2010/main" val="107887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64CBC-A7E0-4DFD-5FD4-F004EF37E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DFB2B6-8BCC-2551-F568-21D8BCD8DA16}"/>
              </a:ext>
            </a:extLst>
          </p:cNvPr>
          <p:cNvSpPr>
            <a:spLocks noGrp="1"/>
          </p:cNvSpPr>
          <p:nvPr>
            <p:ph type="title"/>
          </p:nvPr>
        </p:nvSpPr>
        <p:spPr/>
        <p:txBody>
          <a:bodyPr/>
          <a:lstStyle/>
          <a:p>
            <a:r>
              <a:rPr lang="en-IN" dirty="0" err="1"/>
              <a:t>Analyze</a:t>
            </a:r>
            <a:r>
              <a:rPr lang="en-IN" dirty="0"/>
              <a:t> memory usage</a:t>
            </a:r>
          </a:p>
        </p:txBody>
      </p:sp>
      <p:sp>
        <p:nvSpPr>
          <p:cNvPr id="3" name="Content Placeholder 2">
            <a:extLst>
              <a:ext uri="{FF2B5EF4-FFF2-40B4-BE49-F238E27FC236}">
                <a16:creationId xmlns:a16="http://schemas.microsoft.com/office/drawing/2014/main" id="{1E358CCF-46A2-9965-6C32-4898A24AF4FC}"/>
              </a:ext>
            </a:extLst>
          </p:cNvPr>
          <p:cNvSpPr>
            <a:spLocks noGrp="1"/>
          </p:cNvSpPr>
          <p:nvPr>
            <p:ph idx="1"/>
          </p:nvPr>
        </p:nvSpPr>
        <p:spPr>
          <a:xfrm>
            <a:off x="1154954" y="2603499"/>
            <a:ext cx="10331279" cy="3895097"/>
          </a:xfrm>
        </p:spPr>
        <p:txBody>
          <a:bodyPr>
            <a:normAutofit fontScale="92500" lnSpcReduction="20000"/>
          </a:bodyPr>
          <a:lstStyle/>
          <a:p>
            <a:pPr>
              <a:spcBef>
                <a:spcPts val="1200"/>
              </a:spcBef>
              <a:spcAft>
                <a:spcPts val="1200"/>
              </a:spcAft>
            </a:pPr>
            <a:r>
              <a:rPr lang="en-US" b="1" i="0" dirty="0">
                <a:solidFill>
                  <a:srgbClr val="161616"/>
                </a:solidFill>
                <a:effectLst/>
                <a:latin typeface="Segoe UI" panose="020B0502040204020203" pitchFamily="34" charset="0"/>
              </a:rPr>
              <a:t>.NET Object Allocation</a:t>
            </a:r>
            <a:r>
              <a:rPr lang="en-US" b="0" i="0" dirty="0">
                <a:solidFill>
                  <a:srgbClr val="161616"/>
                </a:solidFill>
                <a:effectLst/>
                <a:latin typeface="Segoe UI" panose="020B0502040204020203" pitchFamily="34" charset="0"/>
              </a:rPr>
              <a:t> tool helps you identify allocation patterns and anomalies in your .NET code, and helps identify common issues with garbage collection. </a:t>
            </a:r>
          </a:p>
          <a:p>
            <a:pPr lvl="1">
              <a:spcBef>
                <a:spcPts val="1200"/>
              </a:spcBef>
              <a:spcAft>
                <a:spcPts val="1200"/>
              </a:spcAft>
            </a:pPr>
            <a:r>
              <a:rPr lang="en-US" b="0" i="0" dirty="0">
                <a:solidFill>
                  <a:srgbClr val="161616"/>
                </a:solidFill>
                <a:effectLst/>
                <a:latin typeface="Segoe UI" panose="020B0502040204020203" pitchFamily="34" charset="0"/>
              </a:rPr>
              <a:t>This tool runs only as a post-mortem tool. You can run this tool on local or remote machines.</a:t>
            </a:r>
          </a:p>
          <a:p>
            <a:pPr>
              <a:spcBef>
                <a:spcPts val="1200"/>
              </a:spcBef>
              <a:spcAft>
                <a:spcPts val="1200"/>
              </a:spcAft>
            </a:pPr>
            <a:r>
              <a:rPr lang="en-US" b="1" i="0" dirty="0">
                <a:solidFill>
                  <a:srgbClr val="161616"/>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tool is helpful in identifying memory leaks, which are not typically common in .NET apps. </a:t>
            </a:r>
          </a:p>
          <a:p>
            <a:pPr lvl="1">
              <a:spcBef>
                <a:spcPts val="1200"/>
              </a:spcBef>
              <a:spcAft>
                <a:spcPts val="1200"/>
              </a:spcAft>
            </a:pPr>
            <a:r>
              <a:rPr lang="en-US" b="0" i="0" dirty="0">
                <a:solidFill>
                  <a:srgbClr val="161616"/>
                </a:solidFill>
                <a:effectLst/>
                <a:latin typeface="Segoe UI" panose="020B0502040204020203" pitchFamily="34" charset="0"/>
              </a:rPr>
              <a:t>If you need to use debugger features while checking memory, such as stepping through code, the </a:t>
            </a:r>
            <a:r>
              <a:rPr lang="en-US" b="0" i="0" u="none" strike="noStrike" dirty="0">
                <a:solidFill>
                  <a:srgbClr val="0065B3"/>
                </a:solidFill>
                <a:effectLst/>
                <a:latin typeface="Segoe UI" panose="020B0502040204020203" pitchFamily="34" charset="0"/>
              </a:rPr>
              <a:t>debugger-integrated Memory usage</a:t>
            </a:r>
            <a:r>
              <a:rPr lang="en-US" b="0" i="0" dirty="0">
                <a:solidFill>
                  <a:srgbClr val="161616"/>
                </a:solidFill>
                <a:effectLst/>
                <a:latin typeface="Segoe UI" panose="020B0502040204020203" pitchFamily="34" charset="0"/>
              </a:rPr>
              <a:t> tool is recommended.</a:t>
            </a:r>
          </a:p>
          <a:p>
            <a:pPr lvl="1"/>
            <a:r>
              <a:rPr lang="en-US" b="0" i="0" dirty="0">
                <a:solidFill>
                  <a:srgbClr val="161616"/>
                </a:solidFill>
                <a:effectLst/>
                <a:latin typeface="Segoe UI" panose="020B0502040204020203" pitchFamily="34" charset="0"/>
              </a:rPr>
              <a:t>To analyze memory usage with the </a:t>
            </a:r>
            <a:r>
              <a:rPr lang="en-US" b="1" i="0" dirty="0">
                <a:solidFill>
                  <a:srgbClr val="161616"/>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tool, you need to take at least one memory snapshot. </a:t>
            </a:r>
          </a:p>
          <a:p>
            <a:pPr lvl="1"/>
            <a:r>
              <a:rPr lang="en-US" b="0" i="0" dirty="0">
                <a:solidFill>
                  <a:srgbClr val="161616"/>
                </a:solidFill>
                <a:effectLst/>
                <a:latin typeface="Segoe UI" panose="020B0502040204020203" pitchFamily="34" charset="0"/>
              </a:rPr>
              <a:t>Often, the best way to analyze memory is to take two snapshots; the first right before a suspected memory issue, and the second snapshot right after a suspected memory issue occurs. </a:t>
            </a:r>
          </a:p>
          <a:p>
            <a:pPr lvl="1"/>
            <a:r>
              <a:rPr lang="en-US" b="0" i="0" dirty="0">
                <a:solidFill>
                  <a:srgbClr val="161616"/>
                </a:solidFill>
                <a:effectLst/>
                <a:latin typeface="Segoe UI" panose="020B0502040204020203" pitchFamily="34" charset="0"/>
              </a:rPr>
              <a:t>Then you can view a diff of the two snapshots and see exactly what changed. </a:t>
            </a:r>
          </a:p>
          <a:p>
            <a:endParaRPr lang="en-IN" dirty="0"/>
          </a:p>
        </p:txBody>
      </p:sp>
    </p:spTree>
    <p:extLst>
      <p:ext uri="{BB962C8B-B14F-4D97-AF65-F5344CB8AC3E}">
        <p14:creationId xmlns:p14="http://schemas.microsoft.com/office/powerpoint/2010/main" val="21244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0529A-7D04-5229-625E-46013470D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56B49-3E1F-AFF2-4512-169871888FE1}"/>
              </a:ext>
            </a:extLst>
          </p:cNvPr>
          <p:cNvSpPr>
            <a:spLocks noGrp="1"/>
          </p:cNvSpPr>
          <p:nvPr>
            <p:ph type="title"/>
          </p:nvPr>
        </p:nvSpPr>
        <p:spPr/>
        <p:txBody>
          <a:bodyPr/>
          <a:lstStyle/>
          <a:p>
            <a:r>
              <a:rPr lang="en-IN" dirty="0" err="1"/>
              <a:t>Analyze</a:t>
            </a:r>
            <a:r>
              <a:rPr lang="en-IN" dirty="0"/>
              <a:t> memory usage</a:t>
            </a:r>
          </a:p>
        </p:txBody>
      </p:sp>
      <p:pic>
        <p:nvPicPr>
          <p:cNvPr id="7170" name="Picture 2" descr="Take a snapshot in the Diagnostic Tools">
            <a:extLst>
              <a:ext uri="{FF2B5EF4-FFF2-40B4-BE49-F238E27FC236}">
                <a16:creationId xmlns:a16="http://schemas.microsoft.com/office/drawing/2014/main" id="{DC02E920-184B-057F-3D20-1AE811C90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329" y="2762249"/>
            <a:ext cx="7207908" cy="291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74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DCB9F-F23B-C9ED-7A2A-D558B37FB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681501-C838-23F3-3B6D-F40C3CBE6AAC}"/>
              </a:ext>
            </a:extLst>
          </p:cNvPr>
          <p:cNvSpPr>
            <a:spLocks noGrp="1"/>
          </p:cNvSpPr>
          <p:nvPr>
            <p:ph type="title"/>
          </p:nvPr>
        </p:nvSpPr>
        <p:spPr/>
        <p:txBody>
          <a:bodyPr/>
          <a:lstStyle/>
          <a:p>
            <a:r>
              <a:rPr lang="en-IN" dirty="0" err="1"/>
              <a:t>Analyze</a:t>
            </a:r>
            <a:r>
              <a:rPr lang="en-IN" dirty="0"/>
              <a:t> memory usage</a:t>
            </a:r>
          </a:p>
        </p:txBody>
      </p:sp>
      <p:sp>
        <p:nvSpPr>
          <p:cNvPr id="3" name="Content Placeholder 2">
            <a:extLst>
              <a:ext uri="{FF2B5EF4-FFF2-40B4-BE49-F238E27FC236}">
                <a16:creationId xmlns:a16="http://schemas.microsoft.com/office/drawing/2014/main" id="{26502730-6E41-08DA-8612-088E04AD65E8}"/>
              </a:ext>
            </a:extLst>
          </p:cNvPr>
          <p:cNvSpPr>
            <a:spLocks noGrp="1"/>
          </p:cNvSpPr>
          <p:nvPr>
            <p:ph idx="1"/>
          </p:nvPr>
        </p:nvSpPr>
        <p:spPr>
          <a:xfrm>
            <a:off x="1154954" y="2603499"/>
            <a:ext cx="10331279" cy="3895097"/>
          </a:xfrm>
        </p:spPr>
        <p:txBody>
          <a:bodyPr/>
          <a:lstStyle/>
          <a:p>
            <a:r>
              <a:rPr lang="en-US" dirty="0"/>
              <a:t>When you select one of the arrow links, you are given a differential view of the heap (a red up arrow Memory Usage Increase shows an increasing object count (left) or an increasing heap size (right)). </a:t>
            </a:r>
          </a:p>
          <a:p>
            <a:r>
              <a:rPr lang="en-US" dirty="0"/>
              <a:t>If you click the right link, you get a differential heap view ordered by objects that increased the most in heap size. </a:t>
            </a:r>
          </a:p>
          <a:p>
            <a:r>
              <a:rPr lang="en-US" dirty="0"/>
              <a:t>This can help you pinpoint memory problems. </a:t>
            </a:r>
          </a:p>
          <a:p>
            <a:r>
              <a:rPr lang="en-US" dirty="0"/>
              <a:t>For example, in the illustration in the next slide, the bytes used by </a:t>
            </a:r>
            <a:r>
              <a:rPr lang="en-US" dirty="0" err="1"/>
              <a:t>ClassHandlersStore</a:t>
            </a:r>
            <a:r>
              <a:rPr lang="en-US" dirty="0"/>
              <a:t> objects increased by 3,492 bytes in the second snapshot.</a:t>
            </a:r>
          </a:p>
          <a:p>
            <a:r>
              <a:rPr lang="en-US" b="0" i="0" dirty="0">
                <a:solidFill>
                  <a:srgbClr val="161616"/>
                </a:solidFill>
                <a:effectLst/>
                <a:latin typeface="Segoe UI" panose="020B0502040204020203" pitchFamily="34" charset="0"/>
              </a:rPr>
              <a:t>If you click the link on the left instead in the </a:t>
            </a:r>
            <a:r>
              <a:rPr lang="en-US" b="1" i="0" dirty="0">
                <a:solidFill>
                  <a:srgbClr val="161616"/>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view, the heap view is organized by object count; the objects of a particular type that increased the most in number are shown at the top (sorted by </a:t>
            </a:r>
            <a:r>
              <a:rPr lang="en-US" b="1" i="0" dirty="0">
                <a:solidFill>
                  <a:srgbClr val="161616"/>
                </a:solidFill>
                <a:effectLst/>
                <a:latin typeface="Segoe UI" panose="020B0502040204020203" pitchFamily="34" charset="0"/>
              </a:rPr>
              <a:t>Count Diff</a:t>
            </a:r>
            <a:r>
              <a:rPr lang="en-US" b="0" i="0" dirty="0">
                <a:solidFill>
                  <a:srgbClr val="161616"/>
                </a:solidFill>
                <a:effectLst/>
                <a:latin typeface="Segoe UI" panose="020B0502040204020203" pitchFamily="34" charset="0"/>
              </a:rPr>
              <a:t> column).</a:t>
            </a:r>
            <a:endParaRPr lang="en-IN" dirty="0"/>
          </a:p>
        </p:txBody>
      </p:sp>
    </p:spTree>
    <p:extLst>
      <p:ext uri="{BB962C8B-B14F-4D97-AF65-F5344CB8AC3E}">
        <p14:creationId xmlns:p14="http://schemas.microsoft.com/office/powerpoint/2010/main" val="153157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3F71-44E4-ADA5-BA2E-2A35E8E3FF38}"/>
              </a:ext>
            </a:extLst>
          </p:cNvPr>
          <p:cNvSpPr>
            <a:spLocks noGrp="1"/>
          </p:cNvSpPr>
          <p:nvPr>
            <p:ph type="title"/>
          </p:nvPr>
        </p:nvSpPr>
        <p:spPr/>
        <p:txBody>
          <a:bodyPr/>
          <a:lstStyle/>
          <a:p>
            <a:r>
              <a:rPr lang="en-US" dirty="0"/>
              <a:t>Profiler</a:t>
            </a:r>
            <a:endParaRPr lang="en-IN" dirty="0"/>
          </a:p>
        </p:txBody>
      </p:sp>
      <p:sp>
        <p:nvSpPr>
          <p:cNvPr id="3" name="Content Placeholder 2">
            <a:extLst>
              <a:ext uri="{FF2B5EF4-FFF2-40B4-BE49-F238E27FC236}">
                <a16:creationId xmlns:a16="http://schemas.microsoft.com/office/drawing/2014/main" id="{1A16B6F2-D4A2-42C7-3D3F-1BBDC529D27B}"/>
              </a:ext>
            </a:extLst>
          </p:cNvPr>
          <p:cNvSpPr>
            <a:spLocks noGrp="1"/>
          </p:cNvSpPr>
          <p:nvPr>
            <p:ph idx="1"/>
          </p:nvPr>
        </p:nvSpPr>
        <p:spPr>
          <a:xfrm>
            <a:off x="1154954" y="2603500"/>
            <a:ext cx="10688237" cy="3684834"/>
          </a:xfrm>
        </p:spPr>
        <p:txBody>
          <a:bodyPr>
            <a:normAutofit fontScale="85000" lnSpcReduction="10000"/>
          </a:bodyPr>
          <a:lstStyle/>
          <a:p>
            <a:r>
              <a:rPr lang="en-US" b="0" i="1" dirty="0">
                <a:solidFill>
                  <a:srgbClr val="161616"/>
                </a:solidFill>
                <a:effectLst/>
                <a:latin typeface="Segoe UI" panose="020B0502040204020203" pitchFamily="34" charset="0"/>
              </a:rPr>
              <a:t>profiler</a:t>
            </a:r>
            <a:r>
              <a:rPr lang="en-US" b="0" i="0" dirty="0">
                <a:solidFill>
                  <a:srgbClr val="161616"/>
                </a:solidFill>
                <a:effectLst/>
                <a:latin typeface="Segoe UI" panose="020B0502040204020203" pitchFamily="34" charset="0"/>
              </a:rPr>
              <a:t> is a tool used to help you analyze the performance of your applications to improve poorly performing code.</a:t>
            </a:r>
          </a:p>
          <a:p>
            <a:r>
              <a:rPr lang="en-US" b="0" i="0" dirty="0">
                <a:solidFill>
                  <a:srgbClr val="161616"/>
                </a:solidFill>
                <a:effectLst/>
                <a:latin typeface="Segoe UI" panose="020B0502040204020203" pitchFamily="34" charset="0"/>
              </a:rPr>
              <a:t> Profiling and diagnostics tools help you diagnose memory and CPU usage and other application-level issues. </a:t>
            </a:r>
          </a:p>
          <a:p>
            <a:r>
              <a:rPr lang="en-US" b="0" i="0" dirty="0">
                <a:solidFill>
                  <a:srgbClr val="161616"/>
                </a:solidFill>
                <a:effectLst/>
                <a:latin typeface="Segoe UI" panose="020B0502040204020203" pitchFamily="34" charset="0"/>
              </a:rPr>
              <a:t>With these tools, you can collect performance data while you run your application.</a:t>
            </a:r>
          </a:p>
          <a:p>
            <a:r>
              <a:rPr lang="en-US" b="0" i="0" dirty="0">
                <a:solidFill>
                  <a:srgbClr val="161616"/>
                </a:solidFill>
                <a:effectLst/>
                <a:latin typeface="Segoe UI" panose="020B0502040204020203" pitchFamily="34" charset="0"/>
              </a:rPr>
              <a:t>If you’re a developer who’s been on-call for your team’s codebase or you’ve written a web app, then you may have asked yourself why your app is receiving slow response times?</a:t>
            </a:r>
          </a:p>
          <a:p>
            <a:r>
              <a:rPr lang="en-US" b="0" i="0" dirty="0">
                <a:solidFill>
                  <a:srgbClr val="161616"/>
                </a:solidFill>
                <a:effectLst/>
                <a:latin typeface="Segoe UI" panose="020B0502040204020203" pitchFamily="34" charset="0"/>
              </a:rPr>
              <a:t> Often, the issues are in production, and it is challenging to investigate at that moment, but profiling tools can help you capture enough information and evidence of the issue.</a:t>
            </a:r>
          </a:p>
          <a:p>
            <a:r>
              <a:rPr lang="en-US" b="0" i="0" dirty="0">
                <a:solidFill>
                  <a:srgbClr val="161616"/>
                </a:solidFill>
                <a:effectLst/>
                <a:latin typeface="Segoe UI" panose="020B0502040204020203" pitchFamily="34" charset="0"/>
              </a:rPr>
              <a:t>There are several ways to diagnose performance issues when you’re working with APIs, but using a profiler can help you quickly identify and rule out possible causes so that you have a clear path in resolving your issue.</a:t>
            </a:r>
          </a:p>
          <a:p>
            <a:pPr algn="l"/>
            <a:r>
              <a:rPr lang="en-US" b="0" i="0" dirty="0">
                <a:solidFill>
                  <a:srgbClr val="161616"/>
                </a:solidFill>
                <a:effectLst/>
                <a:latin typeface="Segoe UI" panose="020B0502040204020203" pitchFamily="34" charset="0"/>
              </a:rPr>
              <a:t>A profiler can help you make informed decisions quickly by providing a visual depiction of execution times and CPU usage for your application. </a:t>
            </a:r>
          </a:p>
          <a:p>
            <a:pPr algn="l"/>
            <a:r>
              <a:rPr lang="en-US" dirty="0">
                <a:solidFill>
                  <a:srgbClr val="161616"/>
                </a:solidFill>
                <a:latin typeface="Segoe UI" panose="020B0502040204020203" pitchFamily="34" charset="0"/>
              </a:rPr>
              <a:t>M</a:t>
            </a:r>
            <a:r>
              <a:rPr lang="en-US" b="0" i="0" dirty="0">
                <a:solidFill>
                  <a:srgbClr val="161616"/>
                </a:solidFill>
                <a:effectLst/>
                <a:latin typeface="Segoe UI" panose="020B0502040204020203" pitchFamily="34" charset="0"/>
              </a:rPr>
              <a:t>uch easier and quicker to understand issues and fix them when you can see a graph of the execution times or the CPU usage.</a:t>
            </a:r>
          </a:p>
          <a:p>
            <a:endParaRPr lang="en-IN" dirty="0"/>
          </a:p>
        </p:txBody>
      </p:sp>
    </p:spTree>
    <p:extLst>
      <p:ext uri="{BB962C8B-B14F-4D97-AF65-F5344CB8AC3E}">
        <p14:creationId xmlns:p14="http://schemas.microsoft.com/office/powerpoint/2010/main" val="757322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agnostic Tools heap diff view">
            <a:extLst>
              <a:ext uri="{FF2B5EF4-FFF2-40B4-BE49-F238E27FC236}">
                <a16:creationId xmlns:a16="http://schemas.microsoft.com/office/drawing/2014/main" id="{DCA7F06E-5DF9-A862-37F7-7B89ECD17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38" y="509777"/>
            <a:ext cx="11456148" cy="583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80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EBF8D-ED32-329F-E66B-4BB44EAF6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BD803E-D9C0-9D92-0DA5-C87922B2C20E}"/>
              </a:ext>
            </a:extLst>
          </p:cNvPr>
          <p:cNvSpPr>
            <a:spLocks noGrp="1"/>
          </p:cNvSpPr>
          <p:nvPr>
            <p:ph type="title"/>
          </p:nvPr>
        </p:nvSpPr>
        <p:spPr/>
        <p:txBody>
          <a:bodyPr/>
          <a:lstStyle/>
          <a:p>
            <a:r>
              <a:rPr lang="en-IN" dirty="0"/>
              <a:t>Instrumentation</a:t>
            </a:r>
          </a:p>
        </p:txBody>
      </p:sp>
      <p:sp>
        <p:nvSpPr>
          <p:cNvPr id="3" name="Content Placeholder 2">
            <a:extLst>
              <a:ext uri="{FF2B5EF4-FFF2-40B4-BE49-F238E27FC236}">
                <a16:creationId xmlns:a16="http://schemas.microsoft.com/office/drawing/2014/main" id="{D5AA0D47-1665-62A4-ECC1-6EDF03C7B8C5}"/>
              </a:ext>
            </a:extLst>
          </p:cNvPr>
          <p:cNvSpPr>
            <a:spLocks noGrp="1"/>
          </p:cNvSpPr>
          <p:nvPr>
            <p:ph idx="1"/>
          </p:nvPr>
        </p:nvSpPr>
        <p:spPr>
          <a:xfrm>
            <a:off x="1154954" y="2603499"/>
            <a:ext cx="10331279" cy="3895097"/>
          </a:xfrm>
        </p:spPr>
        <p:txBody>
          <a:bodyPr/>
          <a:lstStyle/>
          <a:p>
            <a:pPr algn="l"/>
            <a:r>
              <a:rPr lang="en-US" b="0" i="0" dirty="0">
                <a:solidFill>
                  <a:srgbClr val="161616"/>
                </a:solidFill>
                <a:effectLst/>
                <a:latin typeface="Segoe UI" panose="020B0502040204020203" pitchFamily="34" charset="0"/>
              </a:rPr>
              <a:t>Instrumentation tool is similar to the CPU Usage tool, except that it provides exact call counts and wall clock time instead of CPU utilization. </a:t>
            </a:r>
          </a:p>
          <a:p>
            <a:pPr algn="l"/>
            <a:r>
              <a:rPr lang="en-US" dirty="0">
                <a:solidFill>
                  <a:srgbClr val="161616"/>
                </a:solidFill>
                <a:latin typeface="Segoe UI" panose="020B0502040204020203" pitchFamily="34" charset="0"/>
              </a:rPr>
              <a:t>I</a:t>
            </a:r>
            <a:r>
              <a:rPr lang="en-US" b="0" i="0" dirty="0">
                <a:solidFill>
                  <a:srgbClr val="161616"/>
                </a:solidFill>
                <a:effectLst/>
                <a:latin typeface="Segoe UI" panose="020B0502040204020203" pitchFamily="34" charset="0"/>
              </a:rPr>
              <a:t>nstrumentation method requires more overhead than the CPU Usage tool. </a:t>
            </a:r>
          </a:p>
          <a:p>
            <a:pPr algn="l"/>
            <a:r>
              <a:rPr lang="en-US" b="0" i="0" dirty="0">
                <a:solidFill>
                  <a:srgbClr val="161616"/>
                </a:solidFill>
                <a:effectLst/>
                <a:latin typeface="Segoe UI" panose="020B0502040204020203" pitchFamily="34" charset="0"/>
              </a:rPr>
              <a:t>This tool is available in the Performance Profiler. Open the Performance Profiler by choosing </a:t>
            </a:r>
            <a:r>
              <a:rPr lang="en-US" b="1" i="0" dirty="0">
                <a:solidFill>
                  <a:srgbClr val="161616"/>
                </a:solidFill>
                <a:effectLst/>
                <a:latin typeface="Segoe UI" panose="020B0502040204020203" pitchFamily="34" charset="0"/>
              </a:rPr>
              <a:t>Debug</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Performance Profiler</a:t>
            </a:r>
            <a:r>
              <a:rPr lang="en-US" b="0" i="0" dirty="0">
                <a:solidFill>
                  <a:srgbClr val="161616"/>
                </a:solidFill>
                <a:effectLst/>
                <a:latin typeface="Segoe UI" panose="020B0502040204020203" pitchFamily="34" charset="0"/>
              </a:rPr>
              <a:t> (or </a:t>
            </a:r>
            <a:r>
              <a:rPr lang="en-US" b="1" i="0" dirty="0">
                <a:solidFill>
                  <a:srgbClr val="161616"/>
                </a:solidFill>
                <a:effectLst/>
                <a:latin typeface="Segoe UI" panose="020B0502040204020203" pitchFamily="34" charset="0"/>
              </a:rPr>
              <a:t>Alt + F2</a:t>
            </a:r>
            <a:r>
              <a:rPr lang="en-US" b="0" i="0" dirty="0">
                <a:solidFill>
                  <a:srgbClr val="161616"/>
                </a:solidFill>
                <a:effectLst/>
                <a:latin typeface="Segoe UI" panose="020B0502040204020203" pitchFamily="34" charset="0"/>
              </a:rPr>
              <a:t>). </a:t>
            </a:r>
          </a:p>
          <a:p>
            <a:endParaRPr lang="en-IN" dirty="0"/>
          </a:p>
        </p:txBody>
      </p:sp>
    </p:spTree>
    <p:extLst>
      <p:ext uri="{BB962C8B-B14F-4D97-AF65-F5344CB8AC3E}">
        <p14:creationId xmlns:p14="http://schemas.microsoft.com/office/powerpoint/2010/main" val="2113772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creenshot showing .NET Instrumentation data.">
            <a:extLst>
              <a:ext uri="{FF2B5EF4-FFF2-40B4-BE49-F238E27FC236}">
                <a16:creationId xmlns:a16="http://schemas.microsoft.com/office/drawing/2014/main" id="{DF18AB45-258F-628A-4845-E68C23605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17" y="348401"/>
            <a:ext cx="10663840" cy="621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97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2EFE3-770E-B7B8-1FFB-323B84B72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F8681-E84A-6C5D-FD4F-911F73A3792C}"/>
              </a:ext>
            </a:extLst>
          </p:cNvPr>
          <p:cNvSpPr>
            <a:spLocks noGrp="1"/>
          </p:cNvSpPr>
          <p:nvPr>
            <p:ph type="title"/>
          </p:nvPr>
        </p:nvSpPr>
        <p:spPr/>
        <p:txBody>
          <a:bodyPr/>
          <a:lstStyle/>
          <a:p>
            <a:r>
              <a:rPr lang="en-IN" dirty="0"/>
              <a:t>Examine File I/O</a:t>
            </a:r>
          </a:p>
        </p:txBody>
      </p:sp>
      <p:sp>
        <p:nvSpPr>
          <p:cNvPr id="3" name="Content Placeholder 2">
            <a:extLst>
              <a:ext uri="{FF2B5EF4-FFF2-40B4-BE49-F238E27FC236}">
                <a16:creationId xmlns:a16="http://schemas.microsoft.com/office/drawing/2014/main" id="{DAE85310-3D7B-09CE-6E17-D194D9FE2F82}"/>
              </a:ext>
            </a:extLst>
          </p:cNvPr>
          <p:cNvSpPr>
            <a:spLocks noGrp="1"/>
          </p:cNvSpPr>
          <p:nvPr>
            <p:ph idx="1"/>
          </p:nvPr>
        </p:nvSpPr>
        <p:spPr>
          <a:xfrm>
            <a:off x="1154954" y="2603499"/>
            <a:ext cx="10331279" cy="3895097"/>
          </a:xfrm>
        </p:spPr>
        <p:txBody>
          <a:bodyPr/>
          <a:lstStyle/>
          <a:p>
            <a:r>
              <a:rPr lang="en-US" b="0" i="0" u="none" strike="noStrike" dirty="0">
                <a:solidFill>
                  <a:srgbClr val="0065B3"/>
                </a:solidFill>
                <a:effectLst/>
                <a:latin typeface="Segoe UI" panose="020B0502040204020203" pitchFamily="34" charset="0"/>
              </a:rPr>
              <a:t>File I/O tool</a:t>
            </a:r>
            <a:r>
              <a:rPr lang="en-US" b="0" i="0" dirty="0">
                <a:solidFill>
                  <a:srgbClr val="161616"/>
                </a:solidFill>
                <a:effectLst/>
                <a:latin typeface="Segoe UI" panose="020B0502040204020203" pitchFamily="34" charset="0"/>
              </a:rPr>
              <a:t> helps you understand how you can optimize your File I/O operations to improve performance in your apps. </a:t>
            </a:r>
          </a:p>
          <a:p>
            <a:r>
              <a:rPr lang="en-US" b="0" i="0" dirty="0">
                <a:solidFill>
                  <a:srgbClr val="161616"/>
                </a:solidFill>
                <a:effectLst/>
                <a:latin typeface="Segoe UI" panose="020B0502040204020203" pitchFamily="34" charset="0"/>
              </a:rPr>
              <a:t>If you’re trying to investigate and diagnose slow loading times, the new File IO tool can help you understand how the I/O operations impact your spent time. </a:t>
            </a:r>
          </a:p>
          <a:p>
            <a:r>
              <a:rPr lang="en-US" b="0" i="0" dirty="0">
                <a:solidFill>
                  <a:srgbClr val="161616"/>
                </a:solidFill>
                <a:effectLst/>
                <a:latin typeface="Segoe UI" panose="020B0502040204020203" pitchFamily="34" charset="0"/>
              </a:rPr>
              <a:t>This tool is available in the Performance Profiler. Open the Performance Profiler by choosing Debug &gt; Performance Profiler (or Alt + F2).</a:t>
            </a:r>
          </a:p>
          <a:p>
            <a:pPr algn="l"/>
            <a:r>
              <a:rPr lang="en-US" b="0" i="0" dirty="0">
                <a:solidFill>
                  <a:srgbClr val="161616"/>
                </a:solidFill>
                <a:effectLst/>
                <a:latin typeface="Segoe UI" panose="020B0502040204020203" pitchFamily="34" charset="0"/>
              </a:rPr>
              <a:t>The tool shows file read and file write operations in a tabbed list view.</a:t>
            </a:r>
          </a:p>
          <a:p>
            <a:endParaRPr lang="en-IN" dirty="0"/>
          </a:p>
        </p:txBody>
      </p:sp>
    </p:spTree>
    <p:extLst>
      <p:ext uri="{BB962C8B-B14F-4D97-AF65-F5344CB8AC3E}">
        <p14:creationId xmlns:p14="http://schemas.microsoft.com/office/powerpoint/2010/main" val="1025169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578D9-68DB-CA4B-ACEB-A9896850F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D4D238-A7C6-7224-CF4F-4E775FDA792B}"/>
              </a:ext>
            </a:extLst>
          </p:cNvPr>
          <p:cNvSpPr>
            <a:spLocks noGrp="1"/>
          </p:cNvSpPr>
          <p:nvPr>
            <p:ph type="title"/>
          </p:nvPr>
        </p:nvSpPr>
        <p:spPr/>
        <p:txBody>
          <a:bodyPr/>
          <a:lstStyle/>
          <a:p>
            <a:r>
              <a:rPr lang="en-IN" dirty="0"/>
              <a:t>Examine File I/O</a:t>
            </a:r>
          </a:p>
        </p:txBody>
      </p:sp>
      <p:pic>
        <p:nvPicPr>
          <p:cNvPr id="11266" name="Picture 2" descr="Screenshot showing File IO tool stopped.">
            <a:extLst>
              <a:ext uri="{FF2B5EF4-FFF2-40B4-BE49-F238E27FC236}">
                <a16:creationId xmlns:a16="http://schemas.microsoft.com/office/drawing/2014/main" id="{8591E4DF-DEC5-1282-6399-CE314BD13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12" y="2873825"/>
            <a:ext cx="1046797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81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51C23-2FA2-957C-9235-6A6F84F2F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1C513-951F-5381-EF8B-6D23497850FE}"/>
              </a:ext>
            </a:extLst>
          </p:cNvPr>
          <p:cNvSpPr>
            <a:spLocks noGrp="1"/>
          </p:cNvSpPr>
          <p:nvPr>
            <p:ph type="title"/>
          </p:nvPr>
        </p:nvSpPr>
        <p:spPr/>
        <p:txBody>
          <a:bodyPr/>
          <a:lstStyle/>
          <a:p>
            <a:r>
              <a:rPr lang="en-IN" dirty="0"/>
              <a:t>Examine performance using </a:t>
            </a:r>
            <a:r>
              <a:rPr lang="en-IN" dirty="0" err="1"/>
              <a:t>PerfTips</a:t>
            </a:r>
            <a:endParaRPr lang="en-IN" dirty="0"/>
          </a:p>
        </p:txBody>
      </p:sp>
      <p:sp>
        <p:nvSpPr>
          <p:cNvPr id="3" name="Content Placeholder 2">
            <a:extLst>
              <a:ext uri="{FF2B5EF4-FFF2-40B4-BE49-F238E27FC236}">
                <a16:creationId xmlns:a16="http://schemas.microsoft.com/office/drawing/2014/main" id="{2514C080-7871-ED59-2B70-4CCA72E8F85E}"/>
              </a:ext>
            </a:extLst>
          </p:cNvPr>
          <p:cNvSpPr>
            <a:spLocks noGrp="1"/>
          </p:cNvSpPr>
          <p:nvPr>
            <p:ph idx="1"/>
          </p:nvPr>
        </p:nvSpPr>
        <p:spPr>
          <a:xfrm>
            <a:off x="1154954" y="2603499"/>
            <a:ext cx="10331279" cy="3895097"/>
          </a:xfrm>
        </p:spPr>
        <p:txBody>
          <a:bodyPr/>
          <a:lstStyle/>
          <a:p>
            <a:pPr algn="l"/>
            <a:r>
              <a:rPr lang="en-US" b="0" i="0" dirty="0">
                <a:solidFill>
                  <a:srgbClr val="161616"/>
                </a:solidFill>
                <a:effectLst/>
                <a:latin typeface="Segoe UI" panose="020B0502040204020203" pitchFamily="34" charset="0"/>
              </a:rPr>
              <a:t>Often, the easiest way to view performance information is to use </a:t>
            </a:r>
            <a:r>
              <a:rPr lang="en-US" b="0" i="0" u="none" strike="noStrike" dirty="0">
                <a:solidFill>
                  <a:srgbClr val="0065B3"/>
                </a:solidFill>
                <a:effectLst/>
                <a:latin typeface="Segoe UI" panose="020B0502040204020203" pitchFamily="34" charset="0"/>
              </a:rPr>
              <a:t>PerfTips</a:t>
            </a:r>
            <a:r>
              <a:rPr lang="en-US" b="0"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Using PerfTips, you can view performance information while interacting with your code. </a:t>
            </a:r>
          </a:p>
          <a:p>
            <a:pPr algn="l"/>
            <a:r>
              <a:rPr lang="en-US" dirty="0" err="1">
                <a:solidFill>
                  <a:srgbClr val="161616"/>
                </a:solidFill>
                <a:latin typeface="Segoe UI" panose="020B0502040204020203" pitchFamily="34" charset="0"/>
              </a:rPr>
              <a:t>C</a:t>
            </a:r>
            <a:r>
              <a:rPr lang="en-US" b="0" i="0" dirty="0" err="1">
                <a:solidFill>
                  <a:srgbClr val="161616"/>
                </a:solidFill>
                <a:effectLst/>
                <a:latin typeface="Segoe UI" panose="020B0502040204020203" pitchFamily="34" charset="0"/>
              </a:rPr>
              <a:t>can</a:t>
            </a:r>
            <a:r>
              <a:rPr lang="en-US" b="0" i="0" dirty="0">
                <a:solidFill>
                  <a:srgbClr val="161616"/>
                </a:solidFill>
                <a:effectLst/>
                <a:latin typeface="Segoe UI" panose="020B0502040204020203" pitchFamily="34" charset="0"/>
              </a:rPr>
              <a:t> check information such as the duration of the event (measured from when the debugger was last paused, or when the app started). </a:t>
            </a:r>
          </a:p>
          <a:p>
            <a:pPr algn="l"/>
            <a:r>
              <a:rPr lang="en-US" b="0" i="0" dirty="0">
                <a:solidFill>
                  <a:srgbClr val="161616"/>
                </a:solidFill>
                <a:effectLst/>
                <a:latin typeface="Segoe UI" panose="020B0502040204020203" pitchFamily="34" charset="0"/>
              </a:rPr>
              <a:t>For example, if you step through code (F10, F11), PerfTips show you the app runtime duration from the previous step operation to the current step.</a:t>
            </a:r>
          </a:p>
          <a:p>
            <a:r>
              <a:rPr lang="en-US" dirty="0" err="1">
                <a:solidFill>
                  <a:srgbClr val="161616"/>
                </a:solidFill>
                <a:latin typeface="Segoe UI" panose="020B0502040204020203" pitchFamily="34" charset="0"/>
              </a:rPr>
              <a:t>C</a:t>
            </a:r>
            <a:r>
              <a:rPr lang="en-US" b="0" i="0" dirty="0" err="1">
                <a:solidFill>
                  <a:srgbClr val="161616"/>
                </a:solidFill>
                <a:effectLst/>
                <a:latin typeface="Segoe UI" panose="020B0502040204020203" pitchFamily="34" charset="0"/>
              </a:rPr>
              <a:t>can</a:t>
            </a:r>
            <a:r>
              <a:rPr lang="en-US" b="0" i="0" dirty="0">
                <a:solidFill>
                  <a:srgbClr val="161616"/>
                </a:solidFill>
                <a:effectLst/>
                <a:latin typeface="Segoe UI" panose="020B0502040204020203" pitchFamily="34" charset="0"/>
              </a:rPr>
              <a:t> use PerfTips to examine how long it takes for a code block to execute, or how long it takes for a single function to complete.</a:t>
            </a:r>
          </a:p>
          <a:p>
            <a:pPr algn="l"/>
            <a:r>
              <a:rPr lang="en-US" b="0" i="0" dirty="0">
                <a:solidFill>
                  <a:srgbClr val="161616"/>
                </a:solidFill>
                <a:effectLst/>
                <a:latin typeface="Segoe UI" panose="020B0502040204020203" pitchFamily="34" charset="0"/>
              </a:rPr>
              <a:t>PerfTips show the same events that also show up in the </a:t>
            </a:r>
            <a:r>
              <a:rPr lang="en-US" b="1" i="0" dirty="0">
                <a:solidFill>
                  <a:srgbClr val="161616"/>
                </a:solidFill>
                <a:effectLst/>
                <a:latin typeface="Segoe UI" panose="020B0502040204020203" pitchFamily="34" charset="0"/>
              </a:rPr>
              <a:t>Events</a:t>
            </a:r>
            <a:r>
              <a:rPr lang="en-US" b="0" i="0" dirty="0">
                <a:solidFill>
                  <a:srgbClr val="161616"/>
                </a:solidFill>
                <a:effectLst/>
                <a:latin typeface="Segoe UI" panose="020B0502040204020203" pitchFamily="34" charset="0"/>
              </a:rPr>
              <a:t> view of the Diagnostic Tools. </a:t>
            </a:r>
          </a:p>
          <a:p>
            <a:pPr algn="l"/>
            <a:r>
              <a:rPr lang="en-US" b="0" i="0" dirty="0">
                <a:solidFill>
                  <a:srgbClr val="161616"/>
                </a:solidFill>
                <a:effectLst/>
                <a:latin typeface="Segoe UI" panose="020B0502040204020203" pitchFamily="34" charset="0"/>
              </a:rPr>
              <a:t>In the </a:t>
            </a:r>
            <a:r>
              <a:rPr lang="en-US" b="1" i="0" dirty="0">
                <a:solidFill>
                  <a:srgbClr val="161616"/>
                </a:solidFill>
                <a:effectLst/>
                <a:latin typeface="Segoe UI" panose="020B0502040204020203" pitchFamily="34" charset="0"/>
              </a:rPr>
              <a:t>Events</a:t>
            </a:r>
            <a:r>
              <a:rPr lang="en-US" b="0" i="0" dirty="0">
                <a:solidFill>
                  <a:srgbClr val="161616"/>
                </a:solidFill>
                <a:effectLst/>
                <a:latin typeface="Segoe UI" panose="020B0502040204020203" pitchFamily="34" charset="0"/>
              </a:rPr>
              <a:t> view, you can view different events that occur while you are debugging, such as the setting of a breakpoint or a code stepping operation.</a:t>
            </a:r>
          </a:p>
          <a:p>
            <a:endParaRPr lang="en-IN" dirty="0"/>
          </a:p>
        </p:txBody>
      </p:sp>
    </p:spTree>
    <p:extLst>
      <p:ext uri="{BB962C8B-B14F-4D97-AF65-F5344CB8AC3E}">
        <p14:creationId xmlns:p14="http://schemas.microsoft.com/office/powerpoint/2010/main" val="151008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eenshot of PerfTips.">
            <a:extLst>
              <a:ext uri="{FF2B5EF4-FFF2-40B4-BE49-F238E27FC236}">
                <a16:creationId xmlns:a16="http://schemas.microsoft.com/office/drawing/2014/main" id="{26FB7A92-52C4-F703-5230-B6DA3389C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774" y="735309"/>
            <a:ext cx="45529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creenshot of Diagnostic Tools Events view.">
            <a:extLst>
              <a:ext uri="{FF2B5EF4-FFF2-40B4-BE49-F238E27FC236}">
                <a16:creationId xmlns:a16="http://schemas.microsoft.com/office/drawing/2014/main" id="{231EDCED-8948-3952-BFFD-EA5460B5E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214" y="593768"/>
            <a:ext cx="4450695" cy="55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3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B238-A108-791B-E5F2-23CF4326D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C342C-16E1-C240-BC88-EE65F544E3EE}"/>
              </a:ext>
            </a:extLst>
          </p:cNvPr>
          <p:cNvSpPr>
            <a:spLocks noGrp="1"/>
          </p:cNvSpPr>
          <p:nvPr>
            <p:ph type="title"/>
          </p:nvPr>
        </p:nvSpPr>
        <p:spPr/>
        <p:txBody>
          <a:bodyPr/>
          <a:lstStyle/>
          <a:p>
            <a:r>
              <a:rPr lang="en-US" dirty="0"/>
              <a:t>Visualize .NET counters (.NET)</a:t>
            </a:r>
            <a:endParaRPr lang="en-IN" dirty="0"/>
          </a:p>
        </p:txBody>
      </p:sp>
      <p:sp>
        <p:nvSpPr>
          <p:cNvPr id="3" name="Content Placeholder 2">
            <a:extLst>
              <a:ext uri="{FF2B5EF4-FFF2-40B4-BE49-F238E27FC236}">
                <a16:creationId xmlns:a16="http://schemas.microsoft.com/office/drawing/2014/main" id="{627AD3BA-58A9-930C-3F9F-B3724122FAC5}"/>
              </a:ext>
            </a:extLst>
          </p:cNvPr>
          <p:cNvSpPr>
            <a:spLocks noGrp="1"/>
          </p:cNvSpPr>
          <p:nvPr>
            <p:ph idx="1"/>
          </p:nvPr>
        </p:nvSpPr>
        <p:spPr>
          <a:xfrm>
            <a:off x="1154954" y="2603499"/>
            <a:ext cx="10331279" cy="3895097"/>
          </a:xfrm>
        </p:spPr>
        <p:txBody>
          <a:bodyPr/>
          <a:lstStyle/>
          <a:p>
            <a:r>
              <a:rPr lang="en-US" dirty="0"/>
              <a:t>Starting in Visual Studio 2019 version 16.7, you can use the .NET Counters tool in Visual Studio to visualize performance counters. </a:t>
            </a:r>
          </a:p>
          <a:p>
            <a:r>
              <a:rPr lang="en-US" dirty="0"/>
              <a:t>Can visualize counters created using dotnet counters. dotnet counters supports many counters such as CPU usage and garbage collector heap size.</a:t>
            </a:r>
          </a:p>
          <a:p>
            <a:r>
              <a:rPr lang="en-US" b="0" i="0" dirty="0">
                <a:solidFill>
                  <a:srgbClr val="161616"/>
                </a:solidFill>
                <a:effectLst/>
                <a:latin typeface="Segoe UI" panose="020B0502040204020203" pitchFamily="34" charset="0"/>
              </a:rPr>
              <a:t>Tool shows live values for each counter in a list view.</a:t>
            </a:r>
            <a:endParaRPr lang="en-IN" dirty="0"/>
          </a:p>
        </p:txBody>
      </p:sp>
    </p:spTree>
    <p:extLst>
      <p:ext uri="{BB962C8B-B14F-4D97-AF65-F5344CB8AC3E}">
        <p14:creationId xmlns:p14="http://schemas.microsoft.com/office/powerpoint/2010/main" val="163522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NET Counter tool collecting.">
            <a:extLst>
              <a:ext uri="{FF2B5EF4-FFF2-40B4-BE49-F238E27FC236}">
                <a16:creationId xmlns:a16="http://schemas.microsoft.com/office/drawing/2014/main" id="{88DA6E1D-ABAD-3B07-3A27-9ABB121DB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4" y="0"/>
            <a:ext cx="65523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28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25A1B-85D1-A8FD-FE56-6A1C6DE96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260DF-5643-1643-768B-A9B8A50492EE}"/>
              </a:ext>
            </a:extLst>
          </p:cNvPr>
          <p:cNvSpPr>
            <a:spLocks noGrp="1"/>
          </p:cNvSpPr>
          <p:nvPr>
            <p:ph type="title"/>
          </p:nvPr>
        </p:nvSpPr>
        <p:spPr/>
        <p:txBody>
          <a:bodyPr/>
          <a:lstStyle/>
          <a:p>
            <a:r>
              <a:rPr lang="en-US" dirty="0"/>
              <a:t>Examine application events</a:t>
            </a:r>
            <a:endParaRPr lang="en-IN" dirty="0"/>
          </a:p>
        </p:txBody>
      </p:sp>
      <p:sp>
        <p:nvSpPr>
          <p:cNvPr id="3" name="Content Placeholder 2">
            <a:extLst>
              <a:ext uri="{FF2B5EF4-FFF2-40B4-BE49-F238E27FC236}">
                <a16:creationId xmlns:a16="http://schemas.microsoft.com/office/drawing/2014/main" id="{7D046473-3ECE-B1FC-DF0E-3ACFEF4EC867}"/>
              </a:ext>
            </a:extLst>
          </p:cNvPr>
          <p:cNvSpPr>
            <a:spLocks noGrp="1"/>
          </p:cNvSpPr>
          <p:nvPr>
            <p:ph idx="1"/>
          </p:nvPr>
        </p:nvSpPr>
        <p:spPr>
          <a:xfrm>
            <a:off x="1154954" y="2603499"/>
            <a:ext cx="10331279" cy="3895097"/>
          </a:xfrm>
        </p:spPr>
        <p:txBody>
          <a:bodyPr/>
          <a:lstStyle/>
          <a:p>
            <a:r>
              <a:rPr lang="en-US" dirty="0"/>
              <a:t>The generic events viewer allows you to view the activity of your application through a list of events, such as module load, thread start, and system configurations, to help better diagnose how your application is performing right within the Visual Studio profiler. </a:t>
            </a:r>
          </a:p>
          <a:p>
            <a:r>
              <a:rPr lang="en-US" dirty="0"/>
              <a:t>This tool is available in the Performance Profiler. Open the Performance Profiler by choosing Debug &gt; Performance Profiler (or Alt + F2).</a:t>
            </a:r>
          </a:p>
          <a:p>
            <a:r>
              <a:rPr lang="en-US" dirty="0"/>
              <a:t>The tool shows each event in a list view. </a:t>
            </a:r>
          </a:p>
          <a:p>
            <a:r>
              <a:rPr lang="en-US" dirty="0"/>
              <a:t>Columns provide information about each event, such as the event name, timestamp, and process ID.</a:t>
            </a:r>
            <a:endParaRPr lang="en-IN" dirty="0"/>
          </a:p>
        </p:txBody>
      </p:sp>
    </p:spTree>
    <p:extLst>
      <p:ext uri="{BB962C8B-B14F-4D97-AF65-F5344CB8AC3E}">
        <p14:creationId xmlns:p14="http://schemas.microsoft.com/office/powerpoint/2010/main" val="145121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DABE-356A-7032-9630-1403DEDE0425}"/>
              </a:ext>
            </a:extLst>
          </p:cNvPr>
          <p:cNvSpPr>
            <a:spLocks noGrp="1"/>
          </p:cNvSpPr>
          <p:nvPr>
            <p:ph type="title"/>
          </p:nvPr>
        </p:nvSpPr>
        <p:spPr/>
        <p:txBody>
          <a:bodyPr/>
          <a:lstStyle/>
          <a:p>
            <a:r>
              <a:rPr lang="en-US" dirty="0"/>
              <a:t>Profiler</a:t>
            </a:r>
            <a:endParaRPr lang="en-IN" dirty="0"/>
          </a:p>
        </p:txBody>
      </p:sp>
      <p:sp>
        <p:nvSpPr>
          <p:cNvPr id="3" name="Content Placeholder 2">
            <a:extLst>
              <a:ext uri="{FF2B5EF4-FFF2-40B4-BE49-F238E27FC236}">
                <a16:creationId xmlns:a16="http://schemas.microsoft.com/office/drawing/2014/main" id="{376A3668-439A-BA41-A934-29936A007CCB}"/>
              </a:ext>
            </a:extLst>
          </p:cNvPr>
          <p:cNvSpPr>
            <a:spLocks noGrp="1"/>
          </p:cNvSpPr>
          <p:nvPr>
            <p:ph idx="1"/>
          </p:nvPr>
        </p:nvSpPr>
        <p:spPr>
          <a:xfrm>
            <a:off x="1154954" y="2603499"/>
            <a:ext cx="10331279" cy="3895097"/>
          </a:xfrm>
        </p:spPr>
        <p:txBody>
          <a:bodyPr/>
          <a:lstStyle/>
          <a:p>
            <a:r>
              <a:rPr lang="en-US"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rofiler can help you make informed decisions quickly by providing a visual depiction of execution times and CPU usage for your application</a:t>
            </a:r>
          </a:p>
          <a:p>
            <a:r>
              <a:rPr lang="en-US" b="0" i="0" dirty="0">
                <a:solidFill>
                  <a:srgbClr val="161616"/>
                </a:solidFill>
                <a:effectLst/>
                <a:latin typeface="Segoe UI" panose="020B0502040204020203" pitchFamily="34" charset="0"/>
              </a:rPr>
              <a:t>Tools in the Performance Profiler are intended to provide analysis for </a:t>
            </a:r>
            <a:r>
              <a:rPr lang="en-US" b="1" i="0" dirty="0">
                <a:solidFill>
                  <a:srgbClr val="161616"/>
                </a:solidFill>
                <a:effectLst/>
                <a:latin typeface="Segoe UI" panose="020B0502040204020203" pitchFamily="34" charset="0"/>
              </a:rPr>
              <a:t>Release</a:t>
            </a:r>
            <a:r>
              <a:rPr lang="en-US" b="0" i="0" dirty="0">
                <a:solidFill>
                  <a:srgbClr val="161616"/>
                </a:solidFill>
                <a:effectLst/>
                <a:latin typeface="Segoe UI" panose="020B0502040204020203" pitchFamily="34" charset="0"/>
              </a:rPr>
              <a:t> builds. </a:t>
            </a:r>
          </a:p>
          <a:p>
            <a:r>
              <a:rPr lang="en-US" b="0" i="0" dirty="0">
                <a:solidFill>
                  <a:srgbClr val="161616"/>
                </a:solidFill>
                <a:effectLst/>
                <a:latin typeface="Segoe UI" panose="020B0502040204020203" pitchFamily="34" charset="0"/>
              </a:rPr>
              <a:t>In the Performance Profiler, can collect diagnostic info while the app is running, and then examine the collected information after the app is stopped (a post-mortem analysis).</a:t>
            </a:r>
          </a:p>
          <a:p>
            <a:pPr algn="l"/>
            <a:r>
              <a:rPr lang="en-US" b="0" i="0" dirty="0">
                <a:solidFill>
                  <a:srgbClr val="161616"/>
                </a:solidFill>
                <a:effectLst/>
                <a:latin typeface="Segoe UI" panose="020B0502040204020203" pitchFamily="34" charset="0"/>
              </a:rPr>
              <a:t>Open the Performance Profiler by choosing </a:t>
            </a:r>
            <a:r>
              <a:rPr lang="en-US" b="1" i="0" dirty="0">
                <a:solidFill>
                  <a:srgbClr val="161616"/>
                </a:solidFill>
                <a:effectLst/>
                <a:latin typeface="Segoe UI" panose="020B0502040204020203" pitchFamily="34" charset="0"/>
              </a:rPr>
              <a:t>Debug</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Performance Profiler</a:t>
            </a:r>
            <a:r>
              <a:rPr lang="en-US" b="0" i="0" dirty="0">
                <a:solidFill>
                  <a:srgbClr val="161616"/>
                </a:solidFill>
                <a:effectLst/>
                <a:latin typeface="Segoe UI" panose="020B0502040204020203" pitchFamily="34" charset="0"/>
              </a:rPr>
              <a:t> (or </a:t>
            </a:r>
            <a:r>
              <a:rPr lang="en-US" b="1" i="0" dirty="0">
                <a:solidFill>
                  <a:srgbClr val="161616"/>
                </a:solidFill>
                <a:effectLst/>
                <a:latin typeface="Segoe UI" panose="020B0502040204020203" pitchFamily="34" charset="0"/>
              </a:rPr>
              <a:t>Alt + F2</a:t>
            </a:r>
            <a:r>
              <a:rPr lang="en-US" b="0" i="0" dirty="0">
                <a:solidFill>
                  <a:srgbClr val="161616"/>
                </a:solidFill>
                <a:effectLst/>
                <a:latin typeface="Segoe UI" panose="020B0502040204020203" pitchFamily="34" charset="0"/>
              </a:rPr>
              <a:t>).</a:t>
            </a:r>
          </a:p>
          <a:p>
            <a:endParaRPr lang="en-IN" dirty="0"/>
          </a:p>
        </p:txBody>
      </p:sp>
    </p:spTree>
    <p:extLst>
      <p:ext uri="{BB962C8B-B14F-4D97-AF65-F5344CB8AC3E}">
        <p14:creationId xmlns:p14="http://schemas.microsoft.com/office/powerpoint/2010/main" val="2390352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768E-B3E0-8B2A-4235-C45205987712}"/>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0420ABF-D613-58CE-2798-7003378018D8}"/>
              </a:ext>
            </a:extLst>
          </p:cNvPr>
          <p:cNvGraphicFramePr>
            <a:graphicFrameLocks noGrp="1"/>
          </p:cNvGraphicFramePr>
          <p:nvPr>
            <p:ph idx="4294967295"/>
            <p:extLst>
              <p:ext uri="{D42A27DB-BD31-4B8C-83A1-F6EECF244321}">
                <p14:modId xmlns:p14="http://schemas.microsoft.com/office/powerpoint/2010/main" val="820188191"/>
              </p:ext>
            </p:extLst>
          </p:nvPr>
        </p:nvGraphicFramePr>
        <p:xfrm>
          <a:off x="777485" y="456606"/>
          <a:ext cx="11036301" cy="6223000"/>
        </p:xfrm>
        <a:graphic>
          <a:graphicData uri="http://schemas.openxmlformats.org/drawingml/2006/table">
            <a:tbl>
              <a:tblPr firstRow="1" bandRow="1">
                <a:tableStyleId>{5C22544A-7EE6-4342-B048-85BDC9FD1C3A}</a:tableStyleId>
              </a:tblPr>
              <a:tblGrid>
                <a:gridCol w="2195537">
                  <a:extLst>
                    <a:ext uri="{9D8B030D-6E8A-4147-A177-3AD203B41FA5}">
                      <a16:colId xmlns:a16="http://schemas.microsoft.com/office/drawing/2014/main" val="2502693434"/>
                    </a:ext>
                  </a:extLst>
                </a:gridCol>
                <a:gridCol w="3373989">
                  <a:extLst>
                    <a:ext uri="{9D8B030D-6E8A-4147-A177-3AD203B41FA5}">
                      <a16:colId xmlns:a16="http://schemas.microsoft.com/office/drawing/2014/main" val="2611458893"/>
                    </a:ext>
                  </a:extLst>
                </a:gridCol>
                <a:gridCol w="5466775">
                  <a:extLst>
                    <a:ext uri="{9D8B030D-6E8A-4147-A177-3AD203B41FA5}">
                      <a16:colId xmlns:a16="http://schemas.microsoft.com/office/drawing/2014/main" val="1045440095"/>
                    </a:ext>
                  </a:extLst>
                </a:gridCol>
              </a:tblGrid>
              <a:tr h="370840">
                <a:tc>
                  <a:txBody>
                    <a:bodyPr/>
                    <a:lstStyle/>
                    <a:p>
                      <a:pPr algn="l" fontAlgn="t"/>
                      <a:r>
                        <a:rPr lang="en-IN" dirty="0">
                          <a:effectLst/>
                        </a:rPr>
                        <a:t>Performance Tool</a:t>
                      </a:r>
                    </a:p>
                  </a:txBody>
                  <a:tcPr/>
                </a:tc>
                <a:tc>
                  <a:txBody>
                    <a:bodyPr/>
                    <a:lstStyle/>
                    <a:p>
                      <a:pPr algn="l" fontAlgn="t"/>
                      <a:r>
                        <a:rPr lang="en-IN">
                          <a:effectLst/>
                        </a:rPr>
                        <a:t>Description</a:t>
                      </a:r>
                    </a:p>
                  </a:txBody>
                  <a:tcPr/>
                </a:tc>
                <a:tc>
                  <a:txBody>
                    <a:bodyPr/>
                    <a:lstStyle/>
                    <a:p>
                      <a:pPr algn="l" fontAlgn="t"/>
                      <a:r>
                        <a:rPr lang="en-US">
                          <a:effectLst/>
                        </a:rPr>
                        <a:t>When to use the tool?</a:t>
                      </a:r>
                    </a:p>
                  </a:txBody>
                  <a:tcPr/>
                </a:tc>
                <a:extLst>
                  <a:ext uri="{0D108BD9-81ED-4DB2-BD59-A6C34878D82A}">
                    <a16:rowId xmlns:a16="http://schemas.microsoft.com/office/drawing/2014/main" val="904315099"/>
                  </a:ext>
                </a:extLst>
              </a:tr>
              <a:tr h="370840">
                <a:tc>
                  <a:txBody>
                    <a:bodyPr/>
                    <a:lstStyle/>
                    <a:p>
                      <a:pPr algn="l" fontAlgn="t"/>
                      <a:r>
                        <a:rPr lang="en-IN" u="none" strike="noStrike" dirty="0">
                          <a:solidFill>
                            <a:srgbClr val="0065B3"/>
                          </a:solidFill>
                          <a:effectLst/>
                        </a:rPr>
                        <a:t>CPU Usage</a:t>
                      </a:r>
                      <a:endParaRPr lang="en-IN" dirty="0">
                        <a:effectLst/>
                      </a:endParaRPr>
                    </a:p>
                  </a:txBody>
                  <a:tcPr/>
                </a:tc>
                <a:tc>
                  <a:txBody>
                    <a:bodyPr/>
                    <a:lstStyle/>
                    <a:p>
                      <a:pPr algn="l" fontAlgn="t"/>
                      <a:r>
                        <a:rPr lang="en-US" dirty="0">
                          <a:effectLst/>
                        </a:rPr>
                        <a:t>Shows where the CPU is spending time.</a:t>
                      </a:r>
                    </a:p>
                  </a:txBody>
                  <a:tcPr/>
                </a:tc>
                <a:tc>
                  <a:txBody>
                    <a:bodyPr/>
                    <a:lstStyle/>
                    <a:p>
                      <a:pPr algn="l" fontAlgn="t"/>
                      <a:r>
                        <a:rPr lang="en-US" dirty="0">
                          <a:effectLst/>
                        </a:rPr>
                        <a:t>• Begin an investigation for general performance issues.</a:t>
                      </a:r>
                      <a:br>
                        <a:rPr lang="en-US" dirty="0">
                          <a:effectLst/>
                        </a:rPr>
                      </a:br>
                      <a:r>
                        <a:rPr lang="en-US" dirty="0">
                          <a:effectLst/>
                        </a:rPr>
                        <a:t>• Investigate high server CPU usage.</a:t>
                      </a:r>
                      <a:br>
                        <a:rPr lang="en-US" dirty="0">
                          <a:effectLst/>
                        </a:rPr>
                      </a:br>
                      <a:r>
                        <a:rPr lang="en-US" dirty="0">
                          <a:effectLst/>
                        </a:rPr>
                        <a:t>• Investigate DevOps scenarios, such as when orders are not getting through to the retail website.</a:t>
                      </a:r>
                      <a:br>
                        <a:rPr lang="en-US" dirty="0">
                          <a:effectLst/>
                        </a:rPr>
                      </a:br>
                      <a:r>
                        <a:rPr lang="en-US" dirty="0">
                          <a:effectLst/>
                        </a:rPr>
                        <a:t>• Optimize CPU usage.</a:t>
                      </a:r>
                      <a:br>
                        <a:rPr lang="en-US" dirty="0">
                          <a:effectLst/>
                        </a:rPr>
                      </a:br>
                      <a:r>
                        <a:rPr lang="en-US" dirty="0">
                          <a:effectLst/>
                        </a:rPr>
                        <a:t>• Investigate latency in API calls.</a:t>
                      </a:r>
                    </a:p>
                  </a:txBody>
                  <a:tcPr/>
                </a:tc>
                <a:extLst>
                  <a:ext uri="{0D108BD9-81ED-4DB2-BD59-A6C34878D82A}">
                    <a16:rowId xmlns:a16="http://schemas.microsoft.com/office/drawing/2014/main" val="2932565710"/>
                  </a:ext>
                </a:extLst>
              </a:tr>
              <a:tr h="370840">
                <a:tc>
                  <a:txBody>
                    <a:bodyPr/>
                    <a:lstStyle/>
                    <a:p>
                      <a:pPr algn="l" fontAlgn="t"/>
                      <a:r>
                        <a:rPr lang="en-IN" u="none" strike="noStrike" dirty="0">
                          <a:solidFill>
                            <a:srgbClr val="0065B3"/>
                          </a:solidFill>
                          <a:effectLst/>
                        </a:rPr>
                        <a:t>Flame graph</a:t>
                      </a:r>
                      <a:endParaRPr lang="en-IN" dirty="0">
                        <a:effectLst/>
                      </a:endParaRPr>
                    </a:p>
                  </a:txBody>
                  <a:tcPr/>
                </a:tc>
                <a:tc>
                  <a:txBody>
                    <a:bodyPr/>
                    <a:lstStyle/>
                    <a:p>
                      <a:pPr algn="l" fontAlgn="t"/>
                      <a:r>
                        <a:rPr lang="en-US">
                          <a:effectLst/>
                        </a:rPr>
                        <a:t>View within the CPU Usage tool that provides an alternate visualization of the call tree.</a:t>
                      </a:r>
                    </a:p>
                  </a:txBody>
                  <a:tcPr/>
                </a:tc>
                <a:tc>
                  <a:txBody>
                    <a:bodyPr/>
                    <a:lstStyle/>
                    <a:p>
                      <a:pPr algn="l" fontAlgn="t"/>
                      <a:r>
                        <a:rPr lang="en-US">
                          <a:effectLst/>
                        </a:rPr>
                        <a:t>Investigate latency in API calls</a:t>
                      </a:r>
                    </a:p>
                  </a:txBody>
                  <a:tcPr/>
                </a:tc>
                <a:extLst>
                  <a:ext uri="{0D108BD9-81ED-4DB2-BD59-A6C34878D82A}">
                    <a16:rowId xmlns:a16="http://schemas.microsoft.com/office/drawing/2014/main" val="1120793597"/>
                  </a:ext>
                </a:extLst>
              </a:tr>
              <a:tr h="370840">
                <a:tc>
                  <a:txBody>
                    <a:bodyPr/>
                    <a:lstStyle/>
                    <a:p>
                      <a:pPr algn="l" fontAlgn="t"/>
                      <a:r>
                        <a:rPr lang="en-IN" u="none" strike="noStrike" dirty="0">
                          <a:solidFill>
                            <a:srgbClr val="0065B3"/>
                          </a:solidFill>
                          <a:effectLst/>
                        </a:rPr>
                        <a:t>Hot path</a:t>
                      </a:r>
                      <a:endParaRPr lang="en-IN" dirty="0">
                        <a:effectLst/>
                      </a:endParaRPr>
                    </a:p>
                  </a:txBody>
                  <a:tcPr/>
                </a:tc>
                <a:tc>
                  <a:txBody>
                    <a:bodyPr/>
                    <a:lstStyle/>
                    <a:p>
                      <a:pPr algn="l" fontAlgn="t"/>
                      <a:r>
                        <a:rPr lang="en-US">
                          <a:effectLst/>
                        </a:rPr>
                        <a:t>View within the CPU Usage tool that shows where most of the CPU time was spent in your application.</a:t>
                      </a:r>
                    </a:p>
                  </a:txBody>
                  <a:tcPr/>
                </a:tc>
                <a:tc>
                  <a:txBody>
                    <a:bodyPr/>
                    <a:lstStyle/>
                    <a:p>
                      <a:pPr algn="l" fontAlgn="t"/>
                      <a:r>
                        <a:rPr lang="en-US">
                          <a:effectLst/>
                        </a:rPr>
                        <a:t>Investigate latency in API calls</a:t>
                      </a:r>
                    </a:p>
                  </a:txBody>
                  <a:tcPr/>
                </a:tc>
                <a:extLst>
                  <a:ext uri="{0D108BD9-81ED-4DB2-BD59-A6C34878D82A}">
                    <a16:rowId xmlns:a16="http://schemas.microsoft.com/office/drawing/2014/main" val="1845601334"/>
                  </a:ext>
                </a:extLst>
              </a:tr>
              <a:tr h="370840">
                <a:tc>
                  <a:txBody>
                    <a:bodyPr/>
                    <a:lstStyle/>
                    <a:p>
                      <a:pPr algn="l" fontAlgn="t"/>
                      <a:r>
                        <a:rPr lang="en-IN" u="none" strike="noStrike" dirty="0">
                          <a:solidFill>
                            <a:srgbClr val="0065B3"/>
                          </a:solidFill>
                          <a:effectLst/>
                        </a:rPr>
                        <a:t>Memory Usage</a:t>
                      </a:r>
                      <a:endParaRPr lang="en-IN" dirty="0">
                        <a:effectLst/>
                      </a:endParaRPr>
                    </a:p>
                  </a:txBody>
                  <a:tcPr/>
                </a:tc>
                <a:tc>
                  <a:txBody>
                    <a:bodyPr/>
                    <a:lstStyle/>
                    <a:p>
                      <a:pPr algn="l" fontAlgn="t"/>
                      <a:r>
                        <a:rPr lang="en-US">
                          <a:effectLst/>
                        </a:rPr>
                        <a:t>Shows your app’s memory to find issues such as memory leaks.</a:t>
                      </a:r>
                    </a:p>
                  </a:txBody>
                  <a:tcPr/>
                </a:tc>
                <a:tc>
                  <a:txBody>
                    <a:bodyPr/>
                    <a:lstStyle/>
                    <a:p>
                      <a:pPr algn="l" fontAlgn="t"/>
                      <a:r>
                        <a:rPr lang="en-US" dirty="0">
                          <a:effectLst/>
                        </a:rPr>
                        <a:t>• Optimize memory usage</a:t>
                      </a:r>
                      <a:br>
                        <a:rPr lang="en-US" dirty="0">
                          <a:effectLst/>
                        </a:rPr>
                      </a:br>
                      <a:r>
                        <a:rPr lang="en-US" dirty="0">
                          <a:effectLst/>
                        </a:rPr>
                        <a:t>• Investigate UI freeze</a:t>
                      </a:r>
                      <a:br>
                        <a:rPr lang="en-US" dirty="0">
                          <a:effectLst/>
                        </a:rPr>
                      </a:br>
                      <a:r>
                        <a:rPr lang="en-US" dirty="0">
                          <a:effectLst/>
                        </a:rPr>
                        <a:t>• Investigate suspected memory leak (native code)</a:t>
                      </a:r>
                    </a:p>
                  </a:txBody>
                  <a:tcPr/>
                </a:tc>
                <a:extLst>
                  <a:ext uri="{0D108BD9-81ED-4DB2-BD59-A6C34878D82A}">
                    <a16:rowId xmlns:a16="http://schemas.microsoft.com/office/drawing/2014/main" val="1140484443"/>
                  </a:ext>
                </a:extLst>
              </a:tr>
            </a:tbl>
          </a:graphicData>
        </a:graphic>
      </p:graphicFrame>
    </p:spTree>
    <p:extLst>
      <p:ext uri="{BB962C8B-B14F-4D97-AF65-F5344CB8AC3E}">
        <p14:creationId xmlns:p14="http://schemas.microsoft.com/office/powerpoint/2010/main" val="3957490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6541F-A21E-D7AB-FE78-3E9F7708C811}"/>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CCA0174-6E0E-3F9B-8FF6-7562B4B9F928}"/>
              </a:ext>
            </a:extLst>
          </p:cNvPr>
          <p:cNvGraphicFramePr>
            <a:graphicFrameLocks noGrp="1"/>
          </p:cNvGraphicFramePr>
          <p:nvPr>
            <p:ph idx="4294967295"/>
            <p:extLst>
              <p:ext uri="{D42A27DB-BD31-4B8C-83A1-F6EECF244321}">
                <p14:modId xmlns:p14="http://schemas.microsoft.com/office/powerpoint/2010/main" val="245368202"/>
              </p:ext>
            </p:extLst>
          </p:nvPr>
        </p:nvGraphicFramePr>
        <p:xfrm>
          <a:off x="777485" y="456606"/>
          <a:ext cx="11036301" cy="5674360"/>
        </p:xfrm>
        <a:graphic>
          <a:graphicData uri="http://schemas.openxmlformats.org/drawingml/2006/table">
            <a:tbl>
              <a:tblPr firstRow="1" bandRow="1">
                <a:tableStyleId>{5C22544A-7EE6-4342-B048-85BDC9FD1C3A}</a:tableStyleId>
              </a:tblPr>
              <a:tblGrid>
                <a:gridCol w="2195537">
                  <a:extLst>
                    <a:ext uri="{9D8B030D-6E8A-4147-A177-3AD203B41FA5}">
                      <a16:colId xmlns:a16="http://schemas.microsoft.com/office/drawing/2014/main" val="2502693434"/>
                    </a:ext>
                  </a:extLst>
                </a:gridCol>
                <a:gridCol w="3373989">
                  <a:extLst>
                    <a:ext uri="{9D8B030D-6E8A-4147-A177-3AD203B41FA5}">
                      <a16:colId xmlns:a16="http://schemas.microsoft.com/office/drawing/2014/main" val="2611458893"/>
                    </a:ext>
                  </a:extLst>
                </a:gridCol>
                <a:gridCol w="5466775">
                  <a:extLst>
                    <a:ext uri="{9D8B030D-6E8A-4147-A177-3AD203B41FA5}">
                      <a16:colId xmlns:a16="http://schemas.microsoft.com/office/drawing/2014/main" val="1045440095"/>
                    </a:ext>
                  </a:extLst>
                </a:gridCol>
              </a:tblGrid>
              <a:tr h="370840">
                <a:tc>
                  <a:txBody>
                    <a:bodyPr/>
                    <a:lstStyle/>
                    <a:p>
                      <a:pPr algn="l" fontAlgn="t"/>
                      <a:r>
                        <a:rPr lang="en-IN" dirty="0">
                          <a:effectLst/>
                        </a:rPr>
                        <a:t>Performance Tool</a:t>
                      </a:r>
                    </a:p>
                  </a:txBody>
                  <a:tcPr/>
                </a:tc>
                <a:tc>
                  <a:txBody>
                    <a:bodyPr/>
                    <a:lstStyle/>
                    <a:p>
                      <a:pPr algn="l" fontAlgn="t"/>
                      <a:r>
                        <a:rPr lang="en-IN">
                          <a:effectLst/>
                        </a:rPr>
                        <a:t>Description</a:t>
                      </a:r>
                    </a:p>
                  </a:txBody>
                  <a:tcPr/>
                </a:tc>
                <a:tc>
                  <a:txBody>
                    <a:bodyPr/>
                    <a:lstStyle/>
                    <a:p>
                      <a:pPr algn="l" fontAlgn="t"/>
                      <a:r>
                        <a:rPr lang="en-US">
                          <a:effectLst/>
                        </a:rPr>
                        <a:t>When to use the tool?</a:t>
                      </a:r>
                    </a:p>
                  </a:txBody>
                  <a:tcPr/>
                </a:tc>
                <a:extLst>
                  <a:ext uri="{0D108BD9-81ED-4DB2-BD59-A6C34878D82A}">
                    <a16:rowId xmlns:a16="http://schemas.microsoft.com/office/drawing/2014/main" val="904315099"/>
                  </a:ext>
                </a:extLst>
              </a:tr>
              <a:tr h="370840">
                <a:tc>
                  <a:txBody>
                    <a:bodyPr/>
                    <a:lstStyle/>
                    <a:p>
                      <a:pPr algn="l" fontAlgn="t"/>
                      <a:r>
                        <a:rPr lang="en-IN" u="none" strike="noStrike" dirty="0">
                          <a:solidFill>
                            <a:srgbClr val="0065B3"/>
                          </a:solidFill>
                          <a:effectLst/>
                        </a:rPr>
                        <a:t>.NET Object Allocation</a:t>
                      </a:r>
                      <a:endParaRPr lang="en-IN" dirty="0">
                        <a:effectLst/>
                      </a:endParaRPr>
                    </a:p>
                  </a:txBody>
                  <a:tcPr/>
                </a:tc>
                <a:tc>
                  <a:txBody>
                    <a:bodyPr/>
                    <a:lstStyle/>
                    <a:p>
                      <a:pPr algn="l" fontAlgn="t"/>
                      <a:r>
                        <a:rPr lang="en-US">
                          <a:effectLst/>
                        </a:rPr>
                        <a:t>Shows where .NET Objects are allocated and information about garbage collection.</a:t>
                      </a:r>
                    </a:p>
                  </a:txBody>
                  <a:tcPr/>
                </a:tc>
                <a:tc>
                  <a:txBody>
                    <a:bodyPr/>
                    <a:lstStyle/>
                    <a:p>
                      <a:pPr algn="l" fontAlgn="t"/>
                      <a:r>
                        <a:rPr lang="en-IN">
                          <a:effectLst/>
                        </a:rPr>
                        <a:t>• Optimize .NET memory usage</a:t>
                      </a:r>
                      <a:br>
                        <a:rPr lang="en-IN">
                          <a:effectLst/>
                        </a:rPr>
                      </a:br>
                      <a:r>
                        <a:rPr lang="en-IN">
                          <a:effectLst/>
                        </a:rPr>
                        <a:t>• Analyze garbage collection</a:t>
                      </a:r>
                    </a:p>
                  </a:txBody>
                  <a:tcPr/>
                </a:tc>
                <a:extLst>
                  <a:ext uri="{0D108BD9-81ED-4DB2-BD59-A6C34878D82A}">
                    <a16:rowId xmlns:a16="http://schemas.microsoft.com/office/drawing/2014/main" val="2932565710"/>
                  </a:ext>
                </a:extLst>
              </a:tr>
              <a:tr h="370840">
                <a:tc>
                  <a:txBody>
                    <a:bodyPr/>
                    <a:lstStyle/>
                    <a:p>
                      <a:pPr algn="l" fontAlgn="t"/>
                      <a:r>
                        <a:rPr lang="en-IN" u="none" strike="noStrike" dirty="0">
                          <a:solidFill>
                            <a:srgbClr val="0065B3"/>
                          </a:solidFill>
                          <a:effectLst/>
                        </a:rPr>
                        <a:t>Instrumentation</a:t>
                      </a:r>
                      <a:endParaRPr lang="en-IN" dirty="0">
                        <a:effectLst/>
                      </a:endParaRPr>
                    </a:p>
                  </a:txBody>
                  <a:tcPr/>
                </a:tc>
                <a:tc>
                  <a:txBody>
                    <a:bodyPr/>
                    <a:lstStyle/>
                    <a:p>
                      <a:pPr algn="l" fontAlgn="t"/>
                      <a:r>
                        <a:rPr lang="en-US">
                          <a:effectLst/>
                        </a:rPr>
                        <a:t>Shows exact call counts and call times.</a:t>
                      </a:r>
                    </a:p>
                  </a:txBody>
                  <a:tcPr/>
                </a:tc>
                <a:tc>
                  <a:txBody>
                    <a:bodyPr/>
                    <a:lstStyle/>
                    <a:p>
                      <a:pPr algn="l" fontAlgn="t"/>
                      <a:r>
                        <a:rPr lang="en-US">
                          <a:effectLst/>
                        </a:rPr>
                        <a:t>• You need a tool like CPU Usage, but you want exact call counts and time spent in functions based on wall clock time.</a:t>
                      </a:r>
                      <a:br>
                        <a:rPr lang="en-US">
                          <a:effectLst/>
                        </a:rPr>
                      </a:br>
                      <a:r>
                        <a:rPr lang="en-US">
                          <a:effectLst/>
                        </a:rPr>
                        <a:t>• You want to see blocked time, such as time spent waiting for locks.</a:t>
                      </a:r>
                      <a:br>
                        <a:rPr lang="en-US">
                          <a:effectLst/>
                        </a:rPr>
                      </a:br>
                      <a:r>
                        <a:rPr lang="en-US">
                          <a:effectLst/>
                        </a:rPr>
                        <a:t>• Note: This tool requires extra overhead.</a:t>
                      </a:r>
                    </a:p>
                  </a:txBody>
                  <a:tcPr/>
                </a:tc>
                <a:extLst>
                  <a:ext uri="{0D108BD9-81ED-4DB2-BD59-A6C34878D82A}">
                    <a16:rowId xmlns:a16="http://schemas.microsoft.com/office/drawing/2014/main" val="1120793597"/>
                  </a:ext>
                </a:extLst>
              </a:tr>
              <a:tr h="370840">
                <a:tc>
                  <a:txBody>
                    <a:bodyPr/>
                    <a:lstStyle/>
                    <a:p>
                      <a:pPr algn="l" fontAlgn="t"/>
                      <a:r>
                        <a:rPr lang="en-IN" u="none" strike="noStrike" dirty="0">
                          <a:solidFill>
                            <a:srgbClr val="0065B3"/>
                          </a:solidFill>
                          <a:effectLst/>
                        </a:rPr>
                        <a:t>File I/O</a:t>
                      </a:r>
                      <a:endParaRPr lang="en-IN" dirty="0">
                        <a:effectLst/>
                      </a:endParaRPr>
                    </a:p>
                  </a:txBody>
                  <a:tcPr/>
                </a:tc>
                <a:tc>
                  <a:txBody>
                    <a:bodyPr/>
                    <a:lstStyle/>
                    <a:p>
                      <a:pPr algn="l" fontAlgn="t"/>
                      <a:r>
                        <a:rPr lang="en-US">
                          <a:effectLst/>
                        </a:rPr>
                        <a:t>Shows your File I/O operations and how long they take and how much data they process.</a:t>
                      </a:r>
                    </a:p>
                  </a:txBody>
                  <a:tcPr/>
                </a:tc>
                <a:tc>
                  <a:txBody>
                    <a:bodyPr/>
                    <a:lstStyle/>
                    <a:p>
                      <a:pPr algn="l" fontAlgn="t"/>
                      <a:r>
                        <a:rPr lang="en-IN">
                          <a:effectLst/>
                        </a:rPr>
                        <a:t>Investigate UI freeze</a:t>
                      </a:r>
                    </a:p>
                  </a:txBody>
                  <a:tcPr/>
                </a:tc>
                <a:extLst>
                  <a:ext uri="{0D108BD9-81ED-4DB2-BD59-A6C34878D82A}">
                    <a16:rowId xmlns:a16="http://schemas.microsoft.com/office/drawing/2014/main" val="1845601334"/>
                  </a:ext>
                </a:extLst>
              </a:tr>
              <a:tr h="370840">
                <a:tc>
                  <a:txBody>
                    <a:bodyPr/>
                    <a:lstStyle/>
                    <a:p>
                      <a:pPr algn="l" fontAlgn="t"/>
                      <a:r>
                        <a:rPr lang="en-IN" u="none" strike="noStrike" dirty="0" err="1">
                          <a:solidFill>
                            <a:srgbClr val="0065B3"/>
                          </a:solidFill>
                          <a:effectLst/>
                        </a:rPr>
                        <a:t>PerfTips</a:t>
                      </a:r>
                      <a:endParaRPr lang="en-IN" dirty="0">
                        <a:effectLst/>
                      </a:endParaRPr>
                    </a:p>
                  </a:txBody>
                  <a:tcPr/>
                </a:tc>
                <a:tc>
                  <a:txBody>
                    <a:bodyPr/>
                    <a:lstStyle/>
                    <a:p>
                      <a:pPr algn="l" fontAlgn="t"/>
                      <a:r>
                        <a:rPr lang="en-US">
                          <a:effectLst/>
                        </a:rPr>
                        <a:t>Shows a quick measurement of performance information while interacting with your code.</a:t>
                      </a:r>
                    </a:p>
                  </a:txBody>
                  <a:tcPr/>
                </a:tc>
                <a:tc>
                  <a:txBody>
                    <a:bodyPr/>
                    <a:lstStyle/>
                    <a:p>
                      <a:pPr algn="l" fontAlgn="t"/>
                      <a:r>
                        <a:rPr lang="en-US" dirty="0">
                          <a:effectLst/>
                        </a:rPr>
                        <a:t>While debugging, you want to see the elapsed time between the previous step operation (or breakpoint) to the current step or breakpoint.</a:t>
                      </a:r>
                    </a:p>
                  </a:txBody>
                  <a:tcPr/>
                </a:tc>
                <a:extLst>
                  <a:ext uri="{0D108BD9-81ED-4DB2-BD59-A6C34878D82A}">
                    <a16:rowId xmlns:a16="http://schemas.microsoft.com/office/drawing/2014/main" val="1140484443"/>
                  </a:ext>
                </a:extLst>
              </a:tr>
            </a:tbl>
          </a:graphicData>
        </a:graphic>
      </p:graphicFrame>
    </p:spTree>
    <p:extLst>
      <p:ext uri="{BB962C8B-B14F-4D97-AF65-F5344CB8AC3E}">
        <p14:creationId xmlns:p14="http://schemas.microsoft.com/office/powerpoint/2010/main" val="2582056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13F3-D80D-3B1C-E5D5-5CF378F87F41}"/>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9DE1592-A24A-2963-B944-46F15D9CFC6E}"/>
              </a:ext>
            </a:extLst>
          </p:cNvPr>
          <p:cNvGraphicFramePr>
            <a:graphicFrameLocks noGrp="1"/>
          </p:cNvGraphicFramePr>
          <p:nvPr>
            <p:ph idx="4294967295"/>
            <p:extLst>
              <p:ext uri="{D42A27DB-BD31-4B8C-83A1-F6EECF244321}">
                <p14:modId xmlns:p14="http://schemas.microsoft.com/office/powerpoint/2010/main" val="1797507624"/>
              </p:ext>
            </p:extLst>
          </p:nvPr>
        </p:nvGraphicFramePr>
        <p:xfrm>
          <a:off x="777485" y="456606"/>
          <a:ext cx="11036301" cy="4028440"/>
        </p:xfrm>
        <a:graphic>
          <a:graphicData uri="http://schemas.openxmlformats.org/drawingml/2006/table">
            <a:tbl>
              <a:tblPr firstRow="1" bandRow="1">
                <a:tableStyleId>{5C22544A-7EE6-4342-B048-85BDC9FD1C3A}</a:tableStyleId>
              </a:tblPr>
              <a:tblGrid>
                <a:gridCol w="2195537">
                  <a:extLst>
                    <a:ext uri="{9D8B030D-6E8A-4147-A177-3AD203B41FA5}">
                      <a16:colId xmlns:a16="http://schemas.microsoft.com/office/drawing/2014/main" val="2502693434"/>
                    </a:ext>
                  </a:extLst>
                </a:gridCol>
                <a:gridCol w="3373989">
                  <a:extLst>
                    <a:ext uri="{9D8B030D-6E8A-4147-A177-3AD203B41FA5}">
                      <a16:colId xmlns:a16="http://schemas.microsoft.com/office/drawing/2014/main" val="2611458893"/>
                    </a:ext>
                  </a:extLst>
                </a:gridCol>
                <a:gridCol w="5466775">
                  <a:extLst>
                    <a:ext uri="{9D8B030D-6E8A-4147-A177-3AD203B41FA5}">
                      <a16:colId xmlns:a16="http://schemas.microsoft.com/office/drawing/2014/main" val="1045440095"/>
                    </a:ext>
                  </a:extLst>
                </a:gridCol>
              </a:tblGrid>
              <a:tr h="370840">
                <a:tc>
                  <a:txBody>
                    <a:bodyPr/>
                    <a:lstStyle/>
                    <a:p>
                      <a:pPr algn="l" fontAlgn="t"/>
                      <a:r>
                        <a:rPr lang="en-IN" dirty="0">
                          <a:effectLst/>
                        </a:rPr>
                        <a:t>Performance Tool</a:t>
                      </a:r>
                    </a:p>
                  </a:txBody>
                  <a:tcPr/>
                </a:tc>
                <a:tc>
                  <a:txBody>
                    <a:bodyPr/>
                    <a:lstStyle/>
                    <a:p>
                      <a:pPr algn="l" fontAlgn="t"/>
                      <a:r>
                        <a:rPr lang="en-IN">
                          <a:effectLst/>
                        </a:rPr>
                        <a:t>Description</a:t>
                      </a:r>
                    </a:p>
                  </a:txBody>
                  <a:tcPr/>
                </a:tc>
                <a:tc>
                  <a:txBody>
                    <a:bodyPr/>
                    <a:lstStyle/>
                    <a:p>
                      <a:pPr algn="l" fontAlgn="t"/>
                      <a:r>
                        <a:rPr lang="en-US">
                          <a:effectLst/>
                        </a:rPr>
                        <a:t>When to use the tool?</a:t>
                      </a:r>
                    </a:p>
                  </a:txBody>
                  <a:tcPr/>
                </a:tc>
                <a:extLst>
                  <a:ext uri="{0D108BD9-81ED-4DB2-BD59-A6C34878D82A}">
                    <a16:rowId xmlns:a16="http://schemas.microsoft.com/office/drawing/2014/main" val="904315099"/>
                  </a:ext>
                </a:extLst>
              </a:tr>
              <a:tr h="370840">
                <a:tc>
                  <a:txBody>
                    <a:bodyPr/>
                    <a:lstStyle/>
                    <a:p>
                      <a:pPr algn="l" fontAlgn="t"/>
                      <a:r>
                        <a:rPr lang="en-IN" u="none" strike="noStrike" dirty="0">
                          <a:solidFill>
                            <a:srgbClr val="0065B3"/>
                          </a:solidFill>
                          <a:effectLst/>
                        </a:rPr>
                        <a:t>.NET Async</a:t>
                      </a:r>
                      <a:endParaRPr lang="en-IN" dirty="0">
                        <a:effectLst/>
                      </a:endParaRPr>
                    </a:p>
                  </a:txBody>
                  <a:tcPr/>
                </a:tc>
                <a:tc>
                  <a:txBody>
                    <a:bodyPr/>
                    <a:lstStyle/>
                    <a:p>
                      <a:pPr algn="l" fontAlgn="t"/>
                      <a:r>
                        <a:rPr lang="en-US">
                          <a:effectLst/>
                        </a:rPr>
                        <a:t>Shows async/await usage in .NET apps.</a:t>
                      </a:r>
                    </a:p>
                  </a:txBody>
                  <a:tcPr/>
                </a:tc>
                <a:tc>
                  <a:txBody>
                    <a:bodyPr/>
                    <a:lstStyle/>
                    <a:p>
                      <a:pPr algn="l" fontAlgn="t"/>
                      <a:r>
                        <a:rPr lang="en-US">
                          <a:effectLst/>
                        </a:rPr>
                        <a:t>Investigate suspected performance issue with asynchronous code.</a:t>
                      </a:r>
                    </a:p>
                  </a:txBody>
                  <a:tcPr/>
                </a:tc>
                <a:extLst>
                  <a:ext uri="{0D108BD9-81ED-4DB2-BD59-A6C34878D82A}">
                    <a16:rowId xmlns:a16="http://schemas.microsoft.com/office/drawing/2014/main" val="2932565710"/>
                  </a:ext>
                </a:extLst>
              </a:tr>
              <a:tr h="370840">
                <a:tc>
                  <a:txBody>
                    <a:bodyPr/>
                    <a:lstStyle/>
                    <a:p>
                      <a:pPr algn="l" fontAlgn="t"/>
                      <a:r>
                        <a:rPr lang="en-IN" u="none" strike="noStrike" dirty="0">
                          <a:solidFill>
                            <a:srgbClr val="0065B3"/>
                          </a:solidFill>
                          <a:effectLst/>
                        </a:rPr>
                        <a:t>.NET Counters</a:t>
                      </a:r>
                      <a:endParaRPr lang="en-IN" dirty="0">
                        <a:effectLst/>
                      </a:endParaRPr>
                    </a:p>
                  </a:txBody>
                  <a:tcPr/>
                </a:tc>
                <a:tc>
                  <a:txBody>
                    <a:bodyPr/>
                    <a:lstStyle/>
                    <a:p>
                      <a:pPr algn="l" fontAlgn="t"/>
                      <a:r>
                        <a:rPr lang="en-US">
                          <a:effectLst/>
                        </a:rPr>
                        <a:t>Live report for .NET counters.</a:t>
                      </a:r>
                    </a:p>
                  </a:txBody>
                  <a:tcPr/>
                </a:tc>
                <a:tc>
                  <a:txBody>
                    <a:bodyPr/>
                    <a:lstStyle/>
                    <a:p>
                      <a:pPr algn="l" fontAlgn="t"/>
                      <a:r>
                        <a:rPr lang="en-US">
                          <a:effectLst/>
                        </a:rPr>
                        <a:t>• Begin an investigation for general performance issues.</a:t>
                      </a:r>
                      <a:br>
                        <a:rPr lang="en-US">
                          <a:effectLst/>
                        </a:rPr>
                      </a:br>
                      <a:r>
                        <a:rPr lang="en-US">
                          <a:effectLst/>
                        </a:rPr>
                        <a:t>• You want a trace for .NET counter-based metrics such as exceptions per second, garbage collection, and CPU utilization.</a:t>
                      </a:r>
                    </a:p>
                  </a:txBody>
                  <a:tcPr/>
                </a:tc>
                <a:extLst>
                  <a:ext uri="{0D108BD9-81ED-4DB2-BD59-A6C34878D82A}">
                    <a16:rowId xmlns:a16="http://schemas.microsoft.com/office/drawing/2014/main" val="1120793597"/>
                  </a:ext>
                </a:extLst>
              </a:tr>
              <a:tr h="370840">
                <a:tc>
                  <a:txBody>
                    <a:bodyPr/>
                    <a:lstStyle/>
                    <a:p>
                      <a:pPr algn="l" fontAlgn="t"/>
                      <a:r>
                        <a:rPr lang="en-IN" u="none" strike="noStrike" dirty="0">
                          <a:solidFill>
                            <a:srgbClr val="0065B3"/>
                          </a:solidFill>
                          <a:effectLst/>
                        </a:rPr>
                        <a:t>Database</a:t>
                      </a:r>
                      <a:endParaRPr lang="en-IN" dirty="0">
                        <a:effectLst/>
                      </a:endParaRPr>
                    </a:p>
                  </a:txBody>
                  <a:tcPr/>
                </a:tc>
                <a:tc>
                  <a:txBody>
                    <a:bodyPr/>
                    <a:lstStyle/>
                    <a:p>
                      <a:pPr algn="l" fontAlgn="t"/>
                      <a:r>
                        <a:rPr lang="en-US">
                          <a:effectLst/>
                        </a:rPr>
                        <a:t>Shows performance of your database queries.</a:t>
                      </a:r>
                    </a:p>
                  </a:txBody>
                  <a:tcPr/>
                </a:tc>
                <a:tc>
                  <a:txBody>
                    <a:bodyPr/>
                    <a:lstStyle/>
                    <a:p>
                      <a:pPr algn="l" fontAlgn="t"/>
                      <a:r>
                        <a:rPr lang="en-US">
                          <a:effectLst/>
                        </a:rPr>
                        <a:t>Investigate performance for database queries that use either ADO.NET or Entity Framework Core.</a:t>
                      </a:r>
                    </a:p>
                  </a:txBody>
                  <a:tcPr/>
                </a:tc>
                <a:extLst>
                  <a:ext uri="{0D108BD9-81ED-4DB2-BD59-A6C34878D82A}">
                    <a16:rowId xmlns:a16="http://schemas.microsoft.com/office/drawing/2014/main" val="1845601334"/>
                  </a:ext>
                </a:extLst>
              </a:tr>
              <a:tr h="370840">
                <a:tc>
                  <a:txBody>
                    <a:bodyPr/>
                    <a:lstStyle/>
                    <a:p>
                      <a:pPr algn="l" fontAlgn="t"/>
                      <a:r>
                        <a:rPr lang="en-IN" u="none" strike="noStrike" dirty="0">
                          <a:solidFill>
                            <a:srgbClr val="0065B3"/>
                          </a:solidFill>
                          <a:effectLst/>
                        </a:rPr>
                        <a:t>GPU Usage</a:t>
                      </a:r>
                      <a:endParaRPr lang="en-IN" dirty="0">
                        <a:effectLst/>
                      </a:endParaRPr>
                    </a:p>
                  </a:txBody>
                  <a:tcPr/>
                </a:tc>
                <a:tc>
                  <a:txBody>
                    <a:bodyPr/>
                    <a:lstStyle/>
                    <a:p>
                      <a:pPr algn="l" fontAlgn="t"/>
                      <a:r>
                        <a:rPr lang="en-US">
                          <a:effectLst/>
                        </a:rPr>
                        <a:t>Shows high-level hardware usage of your Direct3D app.</a:t>
                      </a:r>
                    </a:p>
                  </a:txBody>
                  <a:tcPr/>
                </a:tc>
                <a:tc>
                  <a:txBody>
                    <a:bodyPr/>
                    <a:lstStyle/>
                    <a:p>
                      <a:pPr algn="l" fontAlgn="t"/>
                      <a:r>
                        <a:rPr lang="en-US" dirty="0">
                          <a:effectLst/>
                        </a:rPr>
                        <a:t>Check whether the performance of your app is CPU-bound or GPU-bound.</a:t>
                      </a:r>
                    </a:p>
                  </a:txBody>
                  <a:tcPr/>
                </a:tc>
                <a:extLst>
                  <a:ext uri="{0D108BD9-81ED-4DB2-BD59-A6C34878D82A}">
                    <a16:rowId xmlns:a16="http://schemas.microsoft.com/office/drawing/2014/main" val="1140484443"/>
                  </a:ext>
                </a:extLst>
              </a:tr>
            </a:tbl>
          </a:graphicData>
        </a:graphic>
      </p:graphicFrame>
    </p:spTree>
    <p:extLst>
      <p:ext uri="{BB962C8B-B14F-4D97-AF65-F5344CB8AC3E}">
        <p14:creationId xmlns:p14="http://schemas.microsoft.com/office/powerpoint/2010/main" val="3760034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1DC1C-B427-8BE0-7465-76965764D5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EF5675E-C569-D9FF-1F8D-2CD86A3D2EF0}"/>
              </a:ext>
            </a:extLst>
          </p:cNvPr>
          <p:cNvSpPr>
            <a:spLocks noGrp="1"/>
          </p:cNvSpPr>
          <p:nvPr>
            <p:ph type="title"/>
          </p:nvPr>
        </p:nvSpPr>
        <p:spPr/>
        <p:txBody>
          <a:bodyPr/>
          <a:lstStyle/>
          <a:p>
            <a:r>
              <a:rPr lang="en-US" dirty="0"/>
              <a:t>Which tools are supported for my project?</a:t>
            </a:r>
            <a:endParaRPr lang="en-IN" dirty="0"/>
          </a:p>
        </p:txBody>
      </p:sp>
      <p:graphicFrame>
        <p:nvGraphicFramePr>
          <p:cNvPr id="4" name="Content Placeholder 3">
            <a:extLst>
              <a:ext uri="{FF2B5EF4-FFF2-40B4-BE49-F238E27FC236}">
                <a16:creationId xmlns:a16="http://schemas.microsoft.com/office/drawing/2014/main" id="{567D7361-4D38-6616-D6B8-29C4293B3C29}"/>
              </a:ext>
            </a:extLst>
          </p:cNvPr>
          <p:cNvGraphicFramePr>
            <a:graphicFrameLocks noGrp="1"/>
          </p:cNvGraphicFramePr>
          <p:nvPr>
            <p:ph idx="4294967295"/>
            <p:extLst>
              <p:ext uri="{D42A27DB-BD31-4B8C-83A1-F6EECF244321}">
                <p14:modId xmlns:p14="http://schemas.microsoft.com/office/powerpoint/2010/main" val="2332650628"/>
              </p:ext>
            </p:extLst>
          </p:nvPr>
        </p:nvGraphicFramePr>
        <p:xfrm>
          <a:off x="669925" y="2290763"/>
          <a:ext cx="9217124" cy="3876040"/>
        </p:xfrm>
        <a:graphic>
          <a:graphicData uri="http://schemas.openxmlformats.org/drawingml/2006/table">
            <a:tbl>
              <a:tblPr firstRow="1" bandRow="1">
                <a:tableStyleId>{5C22544A-7EE6-4342-B048-85BDC9FD1C3A}</a:tableStyleId>
              </a:tblPr>
              <a:tblGrid>
                <a:gridCol w="2304281">
                  <a:extLst>
                    <a:ext uri="{9D8B030D-6E8A-4147-A177-3AD203B41FA5}">
                      <a16:colId xmlns:a16="http://schemas.microsoft.com/office/drawing/2014/main" val="3919337877"/>
                    </a:ext>
                  </a:extLst>
                </a:gridCol>
                <a:gridCol w="2304281">
                  <a:extLst>
                    <a:ext uri="{9D8B030D-6E8A-4147-A177-3AD203B41FA5}">
                      <a16:colId xmlns:a16="http://schemas.microsoft.com/office/drawing/2014/main" val="3432515394"/>
                    </a:ext>
                  </a:extLst>
                </a:gridCol>
                <a:gridCol w="2304281">
                  <a:extLst>
                    <a:ext uri="{9D8B030D-6E8A-4147-A177-3AD203B41FA5}">
                      <a16:colId xmlns:a16="http://schemas.microsoft.com/office/drawing/2014/main" val="50157951"/>
                    </a:ext>
                  </a:extLst>
                </a:gridCol>
                <a:gridCol w="2304281">
                  <a:extLst>
                    <a:ext uri="{9D8B030D-6E8A-4147-A177-3AD203B41FA5}">
                      <a16:colId xmlns:a16="http://schemas.microsoft.com/office/drawing/2014/main" val="1128856399"/>
                    </a:ext>
                  </a:extLst>
                </a:gridCol>
              </a:tblGrid>
              <a:tr h="370840">
                <a:tc>
                  <a:txBody>
                    <a:bodyPr/>
                    <a:lstStyle/>
                    <a:p>
                      <a:pPr algn="l" fontAlgn="t"/>
                      <a:r>
                        <a:rPr lang="en-IN" dirty="0">
                          <a:effectLst/>
                        </a:rPr>
                        <a:t>Performance Tool</a:t>
                      </a:r>
                    </a:p>
                  </a:txBody>
                  <a:tcPr/>
                </a:tc>
                <a:tc>
                  <a:txBody>
                    <a:bodyPr/>
                    <a:lstStyle/>
                    <a:p>
                      <a:pPr algn="l" fontAlgn="t"/>
                      <a:r>
                        <a:rPr lang="en-IN">
                          <a:effectLst/>
                        </a:rPr>
                        <a:t>.NET</a:t>
                      </a:r>
                    </a:p>
                  </a:txBody>
                  <a:tcPr/>
                </a:tc>
                <a:tc>
                  <a:txBody>
                    <a:bodyPr/>
                    <a:lstStyle/>
                    <a:p>
                      <a:pPr algn="l" fontAlgn="t"/>
                      <a:r>
                        <a:rPr lang="en-IN">
                          <a:effectLst/>
                        </a:rPr>
                        <a:t>C/C++</a:t>
                      </a:r>
                    </a:p>
                  </a:txBody>
                  <a:tcPr/>
                </a:tc>
                <a:tc>
                  <a:txBody>
                    <a:bodyPr/>
                    <a:lstStyle/>
                    <a:p>
                      <a:pPr algn="l" fontAlgn="t"/>
                      <a:r>
                        <a:rPr lang="fr-FR" dirty="0">
                          <a:effectLst/>
                        </a:rPr>
                        <a:t>ASP.NET/ASP.NET </a:t>
                      </a:r>
                      <a:r>
                        <a:rPr lang="fr-FR" dirty="0" err="1">
                          <a:effectLst/>
                        </a:rPr>
                        <a:t>Core</a:t>
                      </a:r>
                      <a:endParaRPr lang="fr-FR" dirty="0">
                        <a:effectLst/>
                      </a:endParaRPr>
                    </a:p>
                  </a:txBody>
                  <a:tcPr/>
                </a:tc>
                <a:extLst>
                  <a:ext uri="{0D108BD9-81ED-4DB2-BD59-A6C34878D82A}">
                    <a16:rowId xmlns:a16="http://schemas.microsoft.com/office/drawing/2014/main" val="3399940221"/>
                  </a:ext>
                </a:extLst>
              </a:tr>
              <a:tr h="370840">
                <a:tc>
                  <a:txBody>
                    <a:bodyPr/>
                    <a:lstStyle/>
                    <a:p>
                      <a:pPr algn="l" fontAlgn="t"/>
                      <a:r>
                        <a:rPr lang="en-IN" u="none" strike="noStrike" dirty="0">
                          <a:solidFill>
                            <a:srgbClr val="0065B3"/>
                          </a:solidFill>
                          <a:effectLst/>
                        </a:rPr>
                        <a:t>CPU Usage</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3894929926"/>
                  </a:ext>
                </a:extLst>
              </a:tr>
              <a:tr h="370840">
                <a:tc>
                  <a:txBody>
                    <a:bodyPr/>
                    <a:lstStyle/>
                    <a:p>
                      <a:pPr algn="l" fontAlgn="t"/>
                      <a:r>
                        <a:rPr lang="en-IN" u="none" strike="noStrike" dirty="0">
                          <a:solidFill>
                            <a:srgbClr val="0065B3"/>
                          </a:solidFill>
                          <a:effectLst/>
                        </a:rPr>
                        <a:t>Memory Usage</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2140504082"/>
                  </a:ext>
                </a:extLst>
              </a:tr>
              <a:tr h="370840">
                <a:tc>
                  <a:txBody>
                    <a:bodyPr/>
                    <a:lstStyle/>
                    <a:p>
                      <a:pPr algn="l" fontAlgn="t"/>
                      <a:r>
                        <a:rPr lang="en-IN" u="none" strike="noStrike" dirty="0">
                          <a:solidFill>
                            <a:srgbClr val="0065B3"/>
                          </a:solidFill>
                          <a:effectLst/>
                        </a:rPr>
                        <a:t>.NET Object Allocation</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no</a:t>
                      </a:r>
                    </a:p>
                  </a:txBody>
                  <a:tcPr/>
                </a:tc>
                <a:tc>
                  <a:txBody>
                    <a:bodyPr/>
                    <a:lstStyle/>
                    <a:p>
                      <a:pPr algn="l" fontAlgn="t"/>
                      <a:r>
                        <a:rPr lang="en-IN">
                          <a:effectLst/>
                        </a:rPr>
                        <a:t>yes</a:t>
                      </a:r>
                    </a:p>
                  </a:txBody>
                  <a:tcPr/>
                </a:tc>
                <a:extLst>
                  <a:ext uri="{0D108BD9-81ED-4DB2-BD59-A6C34878D82A}">
                    <a16:rowId xmlns:a16="http://schemas.microsoft.com/office/drawing/2014/main" val="2357013512"/>
                  </a:ext>
                </a:extLst>
              </a:tr>
              <a:tr h="370840">
                <a:tc>
                  <a:txBody>
                    <a:bodyPr/>
                    <a:lstStyle/>
                    <a:p>
                      <a:pPr algn="l" fontAlgn="t"/>
                      <a:r>
                        <a:rPr lang="en-IN" u="none" strike="noStrike" dirty="0">
                          <a:solidFill>
                            <a:srgbClr val="0065B3"/>
                          </a:solidFill>
                          <a:effectLst/>
                        </a:rPr>
                        <a:t>Instrumentation</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2527311065"/>
                  </a:ext>
                </a:extLst>
              </a:tr>
              <a:tr h="370840">
                <a:tc>
                  <a:txBody>
                    <a:bodyPr/>
                    <a:lstStyle/>
                    <a:p>
                      <a:pPr algn="l" fontAlgn="t"/>
                      <a:r>
                        <a:rPr lang="en-IN" u="none" strike="noStrike" dirty="0">
                          <a:solidFill>
                            <a:srgbClr val="0065B3"/>
                          </a:solidFill>
                          <a:effectLst/>
                        </a:rPr>
                        <a:t>File I/O</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1979393697"/>
                  </a:ext>
                </a:extLst>
              </a:tr>
              <a:tr h="370840">
                <a:tc>
                  <a:txBody>
                    <a:bodyPr/>
                    <a:lstStyle/>
                    <a:p>
                      <a:pPr algn="l" fontAlgn="t"/>
                      <a:r>
                        <a:rPr lang="en-IN" u="none" strike="noStrike" dirty="0" err="1">
                          <a:solidFill>
                            <a:srgbClr val="0065B3"/>
                          </a:solidFill>
                          <a:effectLst/>
                        </a:rPr>
                        <a:t>PerfTips</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2377842424"/>
                  </a:ext>
                </a:extLst>
              </a:tr>
              <a:tr h="370840">
                <a:tc>
                  <a:txBody>
                    <a:bodyPr/>
                    <a:lstStyle/>
                    <a:p>
                      <a:pPr algn="l" fontAlgn="t"/>
                      <a:r>
                        <a:rPr lang="en-IN" u="none" strike="noStrike" dirty="0">
                          <a:solidFill>
                            <a:srgbClr val="0065B3"/>
                          </a:solidFill>
                          <a:effectLst/>
                        </a:rPr>
                        <a:t>Events viewer</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yes</a:t>
                      </a:r>
                    </a:p>
                  </a:txBody>
                  <a:tcPr/>
                </a:tc>
                <a:extLst>
                  <a:ext uri="{0D108BD9-81ED-4DB2-BD59-A6C34878D82A}">
                    <a16:rowId xmlns:a16="http://schemas.microsoft.com/office/drawing/2014/main" val="903237381"/>
                  </a:ext>
                </a:extLst>
              </a:tr>
              <a:tr h="370840">
                <a:tc>
                  <a:txBody>
                    <a:bodyPr/>
                    <a:lstStyle/>
                    <a:p>
                      <a:pPr algn="l" fontAlgn="t"/>
                      <a:r>
                        <a:rPr lang="en-IN" u="none" strike="noStrike" dirty="0">
                          <a:solidFill>
                            <a:srgbClr val="0065B3"/>
                          </a:solidFill>
                          <a:effectLst/>
                        </a:rPr>
                        <a:t>.NET Async</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no</a:t>
                      </a:r>
                    </a:p>
                  </a:txBody>
                  <a:tcPr/>
                </a:tc>
                <a:tc>
                  <a:txBody>
                    <a:bodyPr/>
                    <a:lstStyle/>
                    <a:p>
                      <a:pPr algn="l" fontAlgn="t"/>
                      <a:r>
                        <a:rPr lang="en-IN" dirty="0">
                          <a:effectLst/>
                        </a:rPr>
                        <a:t>yes</a:t>
                      </a:r>
                    </a:p>
                  </a:txBody>
                  <a:tcPr/>
                </a:tc>
                <a:extLst>
                  <a:ext uri="{0D108BD9-81ED-4DB2-BD59-A6C34878D82A}">
                    <a16:rowId xmlns:a16="http://schemas.microsoft.com/office/drawing/2014/main" val="1997997584"/>
                  </a:ext>
                </a:extLst>
              </a:tr>
            </a:tbl>
          </a:graphicData>
        </a:graphic>
      </p:graphicFrame>
    </p:spTree>
    <p:extLst>
      <p:ext uri="{BB962C8B-B14F-4D97-AF65-F5344CB8AC3E}">
        <p14:creationId xmlns:p14="http://schemas.microsoft.com/office/powerpoint/2010/main" val="160681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FBFC8-73B7-448C-FC97-108BF0F12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7905-505F-D8D2-AA55-7B09F5E63BAC}"/>
              </a:ext>
            </a:extLst>
          </p:cNvPr>
          <p:cNvSpPr>
            <a:spLocks noGrp="1"/>
          </p:cNvSpPr>
          <p:nvPr>
            <p:ph type="title"/>
          </p:nvPr>
        </p:nvSpPr>
        <p:spPr/>
        <p:txBody>
          <a:bodyPr/>
          <a:lstStyle/>
          <a:p>
            <a:r>
              <a:rPr lang="en-US" dirty="0"/>
              <a:t>Which tools are supported for my project?</a:t>
            </a:r>
            <a:endParaRPr lang="en-IN" dirty="0"/>
          </a:p>
        </p:txBody>
      </p:sp>
      <p:graphicFrame>
        <p:nvGraphicFramePr>
          <p:cNvPr id="4" name="Content Placeholder 3">
            <a:extLst>
              <a:ext uri="{FF2B5EF4-FFF2-40B4-BE49-F238E27FC236}">
                <a16:creationId xmlns:a16="http://schemas.microsoft.com/office/drawing/2014/main" id="{DB0E9570-F931-27AA-9FBE-A9465BDD18A4}"/>
              </a:ext>
            </a:extLst>
          </p:cNvPr>
          <p:cNvGraphicFramePr>
            <a:graphicFrameLocks noGrp="1"/>
          </p:cNvGraphicFramePr>
          <p:nvPr>
            <p:ph idx="4294967295"/>
            <p:extLst>
              <p:ext uri="{D42A27DB-BD31-4B8C-83A1-F6EECF244321}">
                <p14:modId xmlns:p14="http://schemas.microsoft.com/office/powerpoint/2010/main" val="1110275454"/>
              </p:ext>
            </p:extLst>
          </p:nvPr>
        </p:nvGraphicFramePr>
        <p:xfrm>
          <a:off x="671513" y="2197100"/>
          <a:ext cx="9217124" cy="4485640"/>
        </p:xfrm>
        <a:graphic>
          <a:graphicData uri="http://schemas.openxmlformats.org/drawingml/2006/table">
            <a:tbl>
              <a:tblPr firstRow="1" bandRow="1">
                <a:tableStyleId>{5C22544A-7EE6-4342-B048-85BDC9FD1C3A}</a:tableStyleId>
              </a:tblPr>
              <a:tblGrid>
                <a:gridCol w="2304281">
                  <a:extLst>
                    <a:ext uri="{9D8B030D-6E8A-4147-A177-3AD203B41FA5}">
                      <a16:colId xmlns:a16="http://schemas.microsoft.com/office/drawing/2014/main" val="3919337877"/>
                    </a:ext>
                  </a:extLst>
                </a:gridCol>
                <a:gridCol w="2304281">
                  <a:extLst>
                    <a:ext uri="{9D8B030D-6E8A-4147-A177-3AD203B41FA5}">
                      <a16:colId xmlns:a16="http://schemas.microsoft.com/office/drawing/2014/main" val="3432515394"/>
                    </a:ext>
                  </a:extLst>
                </a:gridCol>
                <a:gridCol w="2304281">
                  <a:extLst>
                    <a:ext uri="{9D8B030D-6E8A-4147-A177-3AD203B41FA5}">
                      <a16:colId xmlns:a16="http://schemas.microsoft.com/office/drawing/2014/main" val="50157951"/>
                    </a:ext>
                  </a:extLst>
                </a:gridCol>
                <a:gridCol w="2304281">
                  <a:extLst>
                    <a:ext uri="{9D8B030D-6E8A-4147-A177-3AD203B41FA5}">
                      <a16:colId xmlns:a16="http://schemas.microsoft.com/office/drawing/2014/main" val="1128856399"/>
                    </a:ext>
                  </a:extLst>
                </a:gridCol>
              </a:tblGrid>
              <a:tr h="370840">
                <a:tc>
                  <a:txBody>
                    <a:bodyPr/>
                    <a:lstStyle/>
                    <a:p>
                      <a:pPr algn="l" fontAlgn="t"/>
                      <a:r>
                        <a:rPr lang="en-IN" dirty="0">
                          <a:effectLst/>
                        </a:rPr>
                        <a:t>Performance Tool</a:t>
                      </a:r>
                    </a:p>
                  </a:txBody>
                  <a:tcPr/>
                </a:tc>
                <a:tc>
                  <a:txBody>
                    <a:bodyPr/>
                    <a:lstStyle/>
                    <a:p>
                      <a:pPr algn="l" fontAlgn="t"/>
                      <a:r>
                        <a:rPr lang="en-IN">
                          <a:effectLst/>
                        </a:rPr>
                        <a:t>.NET</a:t>
                      </a:r>
                    </a:p>
                  </a:txBody>
                  <a:tcPr/>
                </a:tc>
                <a:tc>
                  <a:txBody>
                    <a:bodyPr/>
                    <a:lstStyle/>
                    <a:p>
                      <a:pPr algn="l" fontAlgn="t"/>
                      <a:r>
                        <a:rPr lang="en-IN">
                          <a:effectLst/>
                        </a:rPr>
                        <a:t>C/C++</a:t>
                      </a:r>
                    </a:p>
                  </a:txBody>
                  <a:tcPr/>
                </a:tc>
                <a:tc>
                  <a:txBody>
                    <a:bodyPr/>
                    <a:lstStyle/>
                    <a:p>
                      <a:pPr algn="l" fontAlgn="t"/>
                      <a:r>
                        <a:rPr lang="fr-FR" dirty="0">
                          <a:effectLst/>
                        </a:rPr>
                        <a:t>ASP.NET/ASP.NET </a:t>
                      </a:r>
                      <a:r>
                        <a:rPr lang="fr-FR" dirty="0" err="1">
                          <a:effectLst/>
                        </a:rPr>
                        <a:t>Core</a:t>
                      </a:r>
                      <a:endParaRPr lang="fr-FR" dirty="0">
                        <a:effectLst/>
                      </a:endParaRPr>
                    </a:p>
                  </a:txBody>
                  <a:tcPr/>
                </a:tc>
                <a:extLst>
                  <a:ext uri="{0D108BD9-81ED-4DB2-BD59-A6C34878D82A}">
                    <a16:rowId xmlns:a16="http://schemas.microsoft.com/office/drawing/2014/main" val="3399940221"/>
                  </a:ext>
                </a:extLst>
              </a:tr>
              <a:tr h="370840">
                <a:tc>
                  <a:txBody>
                    <a:bodyPr/>
                    <a:lstStyle/>
                    <a:p>
                      <a:pPr algn="l" fontAlgn="t"/>
                      <a:r>
                        <a:rPr lang="en-IN" u="none" strike="noStrike" dirty="0">
                          <a:solidFill>
                            <a:srgbClr val="0065B3"/>
                          </a:solidFill>
                          <a:effectLst/>
                        </a:rPr>
                        <a:t>.NET Counters</a:t>
                      </a:r>
                      <a:endParaRPr lang="en-IN" dirty="0">
                        <a:effectLst/>
                      </a:endParaRPr>
                    </a:p>
                  </a:txBody>
                  <a:tcPr/>
                </a:tc>
                <a:tc>
                  <a:txBody>
                    <a:bodyPr/>
                    <a:lstStyle/>
                    <a:p>
                      <a:pPr algn="l" fontAlgn="t"/>
                      <a:r>
                        <a:rPr lang="en-US">
                          <a:effectLst/>
                        </a:rPr>
                        <a:t>yes (.NET Core/5+ only)</a:t>
                      </a:r>
                    </a:p>
                  </a:txBody>
                  <a:tcPr/>
                </a:tc>
                <a:tc>
                  <a:txBody>
                    <a:bodyPr/>
                    <a:lstStyle/>
                    <a:p>
                      <a:pPr algn="l" fontAlgn="t"/>
                      <a:r>
                        <a:rPr lang="en-IN">
                          <a:effectLst/>
                        </a:rPr>
                        <a:t>no</a:t>
                      </a:r>
                    </a:p>
                  </a:txBody>
                  <a:tcPr/>
                </a:tc>
                <a:tc>
                  <a:txBody>
                    <a:bodyPr/>
                    <a:lstStyle/>
                    <a:p>
                      <a:pPr algn="l" fontAlgn="t"/>
                      <a:r>
                        <a:rPr lang="en-US" dirty="0">
                          <a:effectLst/>
                        </a:rPr>
                        <a:t>yes (ASP.NET Core only)</a:t>
                      </a:r>
                    </a:p>
                  </a:txBody>
                  <a:tcPr/>
                </a:tc>
                <a:extLst>
                  <a:ext uri="{0D108BD9-81ED-4DB2-BD59-A6C34878D82A}">
                    <a16:rowId xmlns:a16="http://schemas.microsoft.com/office/drawing/2014/main" val="2265210693"/>
                  </a:ext>
                </a:extLst>
              </a:tr>
              <a:tr h="370840">
                <a:tc>
                  <a:txBody>
                    <a:bodyPr/>
                    <a:lstStyle/>
                    <a:p>
                      <a:pPr algn="l" fontAlgn="t"/>
                      <a:r>
                        <a:rPr lang="en-IN" u="none" strike="noStrike" dirty="0">
                          <a:solidFill>
                            <a:srgbClr val="0065B3"/>
                          </a:solidFill>
                          <a:effectLst/>
                        </a:rPr>
                        <a:t>Database</a:t>
                      </a:r>
                      <a:endParaRPr lang="en-IN" dirty="0">
                        <a:effectLst/>
                      </a:endParaRPr>
                    </a:p>
                  </a:txBody>
                  <a:tcPr/>
                </a:tc>
                <a:tc>
                  <a:txBody>
                    <a:bodyPr/>
                    <a:lstStyle/>
                    <a:p>
                      <a:pPr algn="l" fontAlgn="t"/>
                      <a:r>
                        <a:rPr lang="en-US">
                          <a:effectLst/>
                        </a:rPr>
                        <a:t>yes (.NET Core/5+ only)</a:t>
                      </a:r>
                    </a:p>
                  </a:txBody>
                  <a:tcPr/>
                </a:tc>
                <a:tc>
                  <a:txBody>
                    <a:bodyPr/>
                    <a:lstStyle/>
                    <a:p>
                      <a:pPr algn="l" fontAlgn="t"/>
                      <a:r>
                        <a:rPr lang="en-IN">
                          <a:effectLst/>
                        </a:rPr>
                        <a:t>no</a:t>
                      </a:r>
                    </a:p>
                  </a:txBody>
                  <a:tcPr/>
                </a:tc>
                <a:tc>
                  <a:txBody>
                    <a:bodyPr/>
                    <a:lstStyle/>
                    <a:p>
                      <a:pPr algn="l" fontAlgn="t"/>
                      <a:r>
                        <a:rPr lang="en-US">
                          <a:effectLst/>
                        </a:rPr>
                        <a:t>yes (ASP.NET Core only)</a:t>
                      </a:r>
                    </a:p>
                  </a:txBody>
                  <a:tcPr/>
                </a:tc>
                <a:extLst>
                  <a:ext uri="{0D108BD9-81ED-4DB2-BD59-A6C34878D82A}">
                    <a16:rowId xmlns:a16="http://schemas.microsoft.com/office/drawing/2014/main" val="3979153613"/>
                  </a:ext>
                </a:extLst>
              </a:tr>
              <a:tr h="370840">
                <a:tc>
                  <a:txBody>
                    <a:bodyPr/>
                    <a:lstStyle/>
                    <a:p>
                      <a:pPr algn="l" fontAlgn="t"/>
                      <a:r>
                        <a:rPr lang="en-IN" u="none" strike="noStrike" dirty="0">
                          <a:solidFill>
                            <a:srgbClr val="0065B3"/>
                          </a:solidFill>
                          <a:effectLst/>
                        </a:rPr>
                        <a:t>GPU Usage</a:t>
                      </a:r>
                      <a:endParaRPr lang="en-IN" dirty="0">
                        <a:effectLst/>
                      </a:endParaRPr>
                    </a:p>
                  </a:txBody>
                  <a:tcPr/>
                </a:tc>
                <a:tc>
                  <a:txBody>
                    <a:bodyPr/>
                    <a:lstStyle/>
                    <a:p>
                      <a:pPr algn="l" fontAlgn="t"/>
                      <a:r>
                        <a:rPr lang="en-IN">
                          <a:effectLst/>
                        </a:rPr>
                        <a:t>yes</a:t>
                      </a:r>
                    </a:p>
                  </a:txBody>
                  <a:tcPr/>
                </a:tc>
                <a:tc>
                  <a:txBody>
                    <a:bodyPr/>
                    <a:lstStyle/>
                    <a:p>
                      <a:pPr algn="l" fontAlgn="t"/>
                      <a:r>
                        <a:rPr lang="en-IN">
                          <a:effectLst/>
                        </a:rPr>
                        <a:t>yes</a:t>
                      </a:r>
                    </a:p>
                  </a:txBody>
                  <a:tcPr/>
                </a:tc>
                <a:tc>
                  <a:txBody>
                    <a:bodyPr/>
                    <a:lstStyle/>
                    <a:p>
                      <a:pPr algn="l" fontAlgn="t"/>
                      <a:r>
                        <a:rPr lang="en-IN">
                          <a:effectLst/>
                        </a:rPr>
                        <a:t>no</a:t>
                      </a:r>
                    </a:p>
                  </a:txBody>
                  <a:tcPr/>
                </a:tc>
                <a:extLst>
                  <a:ext uri="{0D108BD9-81ED-4DB2-BD59-A6C34878D82A}">
                    <a16:rowId xmlns:a16="http://schemas.microsoft.com/office/drawing/2014/main" val="3995368484"/>
                  </a:ext>
                </a:extLst>
              </a:tr>
              <a:tr h="370840">
                <a:tc>
                  <a:txBody>
                    <a:bodyPr/>
                    <a:lstStyle/>
                    <a:p>
                      <a:pPr algn="l" fontAlgn="t"/>
                      <a:r>
                        <a:rPr lang="en-IN" u="none" strike="noStrike" dirty="0">
                          <a:solidFill>
                            <a:srgbClr val="0065B3"/>
                          </a:solidFill>
                          <a:effectLst/>
                        </a:rPr>
                        <a:t>Application Timeline</a:t>
                      </a:r>
                      <a:endParaRPr lang="en-IN" dirty="0">
                        <a:effectLst/>
                      </a:endParaRPr>
                    </a:p>
                  </a:txBody>
                  <a:tcPr/>
                </a:tc>
                <a:tc>
                  <a:txBody>
                    <a:bodyPr/>
                    <a:lstStyle/>
                    <a:p>
                      <a:pPr algn="l" fontAlgn="t"/>
                      <a:r>
                        <a:rPr lang="en-IN">
                          <a:effectLst/>
                        </a:rPr>
                        <a:t>yes (XAML)</a:t>
                      </a:r>
                    </a:p>
                  </a:txBody>
                  <a:tcPr/>
                </a:tc>
                <a:tc>
                  <a:txBody>
                    <a:bodyPr/>
                    <a:lstStyle/>
                    <a:p>
                      <a:pPr algn="l" fontAlgn="t"/>
                      <a:r>
                        <a:rPr lang="en-IN">
                          <a:effectLst/>
                        </a:rPr>
                        <a:t>no</a:t>
                      </a:r>
                    </a:p>
                  </a:txBody>
                  <a:tcPr/>
                </a:tc>
                <a:tc>
                  <a:txBody>
                    <a:bodyPr/>
                    <a:lstStyle/>
                    <a:p>
                      <a:pPr algn="l" fontAlgn="t"/>
                      <a:r>
                        <a:rPr lang="en-IN">
                          <a:effectLst/>
                        </a:rPr>
                        <a:t>no</a:t>
                      </a:r>
                    </a:p>
                  </a:txBody>
                  <a:tcPr/>
                </a:tc>
                <a:extLst>
                  <a:ext uri="{0D108BD9-81ED-4DB2-BD59-A6C34878D82A}">
                    <a16:rowId xmlns:a16="http://schemas.microsoft.com/office/drawing/2014/main" val="4200749175"/>
                  </a:ext>
                </a:extLst>
              </a:tr>
              <a:tr h="370840">
                <a:tc>
                  <a:txBody>
                    <a:bodyPr/>
                    <a:lstStyle/>
                    <a:p>
                      <a:pPr algn="l" fontAlgn="t"/>
                      <a:r>
                        <a:rPr lang="en-IN" u="none" strike="noStrike" dirty="0">
                          <a:solidFill>
                            <a:srgbClr val="0065B3"/>
                          </a:solidFill>
                          <a:effectLst/>
                        </a:rPr>
                        <a:t>Performance Explorer</a:t>
                      </a:r>
                      <a:endParaRPr lang="en-IN" dirty="0">
                        <a:effectLst/>
                      </a:endParaRPr>
                    </a:p>
                  </a:txBody>
                  <a:tcPr/>
                </a:tc>
                <a:tc>
                  <a:txBody>
                    <a:bodyPr/>
                    <a:lstStyle/>
                    <a:p>
                      <a:pPr algn="l" fontAlgn="t"/>
                      <a:r>
                        <a:rPr lang="en-IN">
                          <a:effectLst/>
                        </a:rPr>
                        <a:t>no</a:t>
                      </a:r>
                    </a:p>
                  </a:txBody>
                  <a:tcPr/>
                </a:tc>
                <a:tc>
                  <a:txBody>
                    <a:bodyPr/>
                    <a:lstStyle/>
                    <a:p>
                      <a:pPr algn="l" fontAlgn="t"/>
                      <a:r>
                        <a:rPr lang="en-IN">
                          <a:effectLst/>
                        </a:rPr>
                        <a:t>no</a:t>
                      </a:r>
                    </a:p>
                  </a:txBody>
                  <a:tcPr/>
                </a:tc>
                <a:tc>
                  <a:txBody>
                    <a:bodyPr/>
                    <a:lstStyle/>
                    <a:p>
                      <a:pPr algn="l" fontAlgn="t"/>
                      <a:r>
                        <a:rPr lang="en-IN">
                          <a:effectLst/>
                        </a:rPr>
                        <a:t>no</a:t>
                      </a:r>
                    </a:p>
                  </a:txBody>
                  <a:tcPr/>
                </a:tc>
                <a:extLst>
                  <a:ext uri="{0D108BD9-81ED-4DB2-BD59-A6C34878D82A}">
                    <a16:rowId xmlns:a16="http://schemas.microsoft.com/office/drawing/2014/main" val="2995020860"/>
                  </a:ext>
                </a:extLst>
              </a:tr>
              <a:tr h="370840">
                <a:tc>
                  <a:txBody>
                    <a:bodyPr/>
                    <a:lstStyle/>
                    <a:p>
                      <a:pPr algn="l" fontAlgn="t"/>
                      <a:r>
                        <a:rPr lang="en-IN" u="none" strike="noStrike" dirty="0">
                          <a:solidFill>
                            <a:srgbClr val="0065B3"/>
                          </a:solidFill>
                          <a:effectLst/>
                        </a:rPr>
                        <a:t>IntelliTrace</a:t>
                      </a:r>
                      <a:endParaRPr lang="en-IN" dirty="0">
                        <a:effectLst/>
                      </a:endParaRPr>
                    </a:p>
                  </a:txBody>
                  <a:tcPr/>
                </a:tc>
                <a:tc>
                  <a:txBody>
                    <a:bodyPr/>
                    <a:lstStyle/>
                    <a:p>
                      <a:pPr algn="l" fontAlgn="t"/>
                      <a:r>
                        <a:rPr lang="en-US">
                          <a:effectLst/>
                        </a:rPr>
                        <a:t>.NET with Visual Studio Enterprise only</a:t>
                      </a:r>
                    </a:p>
                  </a:txBody>
                  <a:tcPr/>
                </a:tc>
                <a:tc>
                  <a:txBody>
                    <a:bodyPr/>
                    <a:lstStyle/>
                    <a:p>
                      <a:pPr algn="l" fontAlgn="t"/>
                      <a:r>
                        <a:rPr lang="en-IN">
                          <a:effectLst/>
                        </a:rPr>
                        <a:t>no</a:t>
                      </a:r>
                    </a:p>
                  </a:txBody>
                  <a:tcPr/>
                </a:tc>
                <a:tc>
                  <a:txBody>
                    <a:bodyPr/>
                    <a:lstStyle/>
                    <a:p>
                      <a:pPr algn="l" fontAlgn="t"/>
                      <a:r>
                        <a:rPr lang="en-US" dirty="0">
                          <a:effectLst/>
                        </a:rPr>
                        <a:t>.NET with Visual Studio Enterprise only</a:t>
                      </a:r>
                    </a:p>
                  </a:txBody>
                  <a:tcPr/>
                </a:tc>
                <a:extLst>
                  <a:ext uri="{0D108BD9-81ED-4DB2-BD59-A6C34878D82A}">
                    <a16:rowId xmlns:a16="http://schemas.microsoft.com/office/drawing/2014/main" val="3888124273"/>
                  </a:ext>
                </a:extLst>
              </a:tr>
            </a:tbl>
          </a:graphicData>
        </a:graphic>
      </p:graphicFrame>
    </p:spTree>
    <p:extLst>
      <p:ext uri="{BB962C8B-B14F-4D97-AF65-F5344CB8AC3E}">
        <p14:creationId xmlns:p14="http://schemas.microsoft.com/office/powerpoint/2010/main" val="1958874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7307-3839-E688-AB4F-C3E5D9C93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62316-A3AC-8E11-B403-106523ACEC3C}"/>
              </a:ext>
            </a:extLst>
          </p:cNvPr>
          <p:cNvSpPr>
            <a:spLocks noGrp="1"/>
          </p:cNvSpPr>
          <p:nvPr>
            <p:ph type="title"/>
          </p:nvPr>
        </p:nvSpPr>
        <p:spPr/>
        <p:txBody>
          <a:bodyPr/>
          <a:lstStyle/>
          <a:p>
            <a:r>
              <a:rPr lang="en-US" dirty="0"/>
              <a:t>Release or debug – When to use profiler</a:t>
            </a:r>
            <a:endParaRPr lang="en-IN" dirty="0"/>
          </a:p>
        </p:txBody>
      </p:sp>
      <p:sp>
        <p:nvSpPr>
          <p:cNvPr id="3" name="Content Placeholder 2">
            <a:extLst>
              <a:ext uri="{FF2B5EF4-FFF2-40B4-BE49-F238E27FC236}">
                <a16:creationId xmlns:a16="http://schemas.microsoft.com/office/drawing/2014/main" id="{8488B681-F6CA-4F95-0DB1-0657CBFA9EDB}"/>
              </a:ext>
            </a:extLst>
          </p:cNvPr>
          <p:cNvSpPr>
            <a:spLocks noGrp="1"/>
          </p:cNvSpPr>
          <p:nvPr>
            <p:ph idx="1"/>
          </p:nvPr>
        </p:nvSpPr>
        <p:spPr>
          <a:xfrm>
            <a:off x="1154954" y="2603499"/>
            <a:ext cx="10331279" cy="3895097"/>
          </a:xfrm>
        </p:spPr>
        <p:txBody>
          <a:bodyPr>
            <a:noAutofit/>
          </a:bodyPr>
          <a:lstStyle/>
          <a:p>
            <a:pPr algn="l">
              <a:buNone/>
            </a:pPr>
            <a:r>
              <a:rPr lang="en-US" sz="1600" b="0" i="0" dirty="0">
                <a:solidFill>
                  <a:srgbClr val="161616"/>
                </a:solidFill>
                <a:effectLst/>
                <a:latin typeface="Segoe UI" panose="020B0502040204020203" pitchFamily="34" charset="0"/>
              </a:rPr>
              <a:t>To help you decide between using the profiling tools in release or debug builds, consider the following:</a:t>
            </a:r>
          </a:p>
          <a:p>
            <a:pPr>
              <a:spcBef>
                <a:spcPts val="1200"/>
              </a:spcBef>
              <a:spcAft>
                <a:spcPts val="1200"/>
              </a:spcAft>
            </a:pPr>
            <a:r>
              <a:rPr lang="en-US" sz="1600" b="0" i="0" dirty="0">
                <a:solidFill>
                  <a:srgbClr val="161616"/>
                </a:solidFill>
                <a:effectLst/>
                <a:latin typeface="Segoe UI" panose="020B0502040204020203" pitchFamily="34" charset="0"/>
              </a:rPr>
              <a:t>Release builds provide optimizations like inlining function calls and constants, pruning unused code paths, and storing variables in ways that can't be used by the debugger. </a:t>
            </a:r>
          </a:p>
          <a:p>
            <a:pPr lvl="1">
              <a:spcBef>
                <a:spcPts val="1200"/>
              </a:spcBef>
              <a:spcAft>
                <a:spcPts val="1200"/>
              </a:spcAft>
            </a:pPr>
            <a:r>
              <a:rPr lang="en-US" b="0" i="0" dirty="0">
                <a:solidFill>
                  <a:srgbClr val="161616"/>
                </a:solidFill>
                <a:effectLst/>
                <a:latin typeface="Segoe UI" panose="020B0502040204020203" pitchFamily="34" charset="0"/>
              </a:rPr>
              <a:t>Performance numbers in debug builds are less accurate, because debug builds lack these optimizations.</a:t>
            </a:r>
          </a:p>
          <a:p>
            <a:pPr>
              <a:spcBef>
                <a:spcPts val="1200"/>
              </a:spcBef>
              <a:spcAft>
                <a:spcPts val="1200"/>
              </a:spcAft>
            </a:pPr>
            <a:r>
              <a:rPr lang="en-US" sz="1600" b="0" i="0" dirty="0">
                <a:solidFill>
                  <a:srgbClr val="161616"/>
                </a:solidFill>
                <a:effectLst/>
                <a:latin typeface="Segoe UI" panose="020B0502040204020203" pitchFamily="34" charset="0"/>
              </a:rPr>
              <a:t>In addition to differences between release builds and debug builds, the debugger itself changes performance times, as it does necessary debugger operations like intercepting exception and module load events.</a:t>
            </a:r>
          </a:p>
          <a:p>
            <a:pPr>
              <a:spcBef>
                <a:spcPts val="1200"/>
              </a:spcBef>
              <a:spcAft>
                <a:spcPts val="1200"/>
              </a:spcAft>
            </a:pPr>
            <a:r>
              <a:rPr lang="en-US" sz="1600" b="0" i="0" dirty="0">
                <a:solidFill>
                  <a:srgbClr val="161616"/>
                </a:solidFill>
                <a:effectLst/>
                <a:latin typeface="Segoe UI" panose="020B0502040204020203" pitchFamily="34" charset="0"/>
              </a:rPr>
              <a:t>For performance problems caused by CPU-intensive calls, there might be considerable performance differences between release and debug builds. Check to see whether the CPU performance issue exists in release builds.</a:t>
            </a:r>
          </a:p>
          <a:p>
            <a:pPr>
              <a:spcBef>
                <a:spcPts val="1200"/>
              </a:spcBef>
              <a:spcAft>
                <a:spcPts val="1200"/>
              </a:spcAft>
            </a:pPr>
            <a:r>
              <a:rPr lang="en-US" sz="1600" b="0" i="0" dirty="0">
                <a:solidFill>
                  <a:srgbClr val="161616"/>
                </a:solidFill>
                <a:effectLst/>
                <a:latin typeface="Segoe UI" panose="020B0502040204020203" pitchFamily="34" charset="0"/>
              </a:rPr>
              <a:t>External performance problems, like file I/O or network responsiveness issues, won't look much different in a release build or a debug build.</a:t>
            </a:r>
          </a:p>
          <a:p>
            <a:pPr>
              <a:spcBef>
                <a:spcPts val="1200"/>
              </a:spcBef>
              <a:spcAft>
                <a:spcPts val="1200"/>
              </a:spcAft>
            </a:pPr>
            <a:r>
              <a:rPr lang="en-US" sz="1600" b="0" i="0" dirty="0">
                <a:solidFill>
                  <a:srgbClr val="161616"/>
                </a:solidFill>
                <a:effectLst/>
                <a:latin typeface="Segoe UI" panose="020B0502040204020203" pitchFamily="34" charset="0"/>
              </a:rPr>
              <a:t>If the problem occurs only with debug builds, you probably don't need to run the tools with release builds.</a:t>
            </a:r>
          </a:p>
          <a:p>
            <a:pPr>
              <a:spcBef>
                <a:spcPts val="1200"/>
              </a:spcBef>
              <a:spcAft>
                <a:spcPts val="1200"/>
              </a:spcAft>
            </a:pPr>
            <a:r>
              <a:rPr lang="en-US" sz="1600" b="0" i="0" dirty="0">
                <a:solidFill>
                  <a:srgbClr val="161616"/>
                </a:solidFill>
                <a:effectLst/>
                <a:latin typeface="Segoe UI" panose="020B0502040204020203" pitchFamily="34" charset="0"/>
              </a:rPr>
              <a:t>Some tools, such as the .NET Object Allocation tool, are only available in the Performance Profiler (non-debugger scenarios).</a:t>
            </a:r>
          </a:p>
        </p:txBody>
      </p:sp>
    </p:spTree>
    <p:extLst>
      <p:ext uri="{BB962C8B-B14F-4D97-AF65-F5344CB8AC3E}">
        <p14:creationId xmlns:p14="http://schemas.microsoft.com/office/powerpoint/2010/main" val="2233485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E1DB-2C62-188F-54F7-07B27822C5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41DF4-3007-8CA6-A88A-9DE1A83FC738}"/>
              </a:ext>
            </a:extLst>
          </p:cNvPr>
          <p:cNvSpPr>
            <a:spLocks noGrp="1"/>
          </p:cNvSpPr>
          <p:nvPr>
            <p:ph type="title"/>
          </p:nvPr>
        </p:nvSpPr>
        <p:spPr/>
        <p:txBody>
          <a:bodyPr/>
          <a:lstStyle/>
          <a:p>
            <a:r>
              <a:rPr lang="en-US" dirty="0"/>
              <a:t>Collect profiling data on release builds</a:t>
            </a:r>
            <a:endParaRPr lang="en-IN" dirty="0"/>
          </a:p>
        </p:txBody>
      </p:sp>
      <p:sp>
        <p:nvSpPr>
          <p:cNvPr id="3" name="Content Placeholder 2">
            <a:extLst>
              <a:ext uri="{FF2B5EF4-FFF2-40B4-BE49-F238E27FC236}">
                <a16:creationId xmlns:a16="http://schemas.microsoft.com/office/drawing/2014/main" id="{87A971AD-81D3-A257-DA94-92CE5401982A}"/>
              </a:ext>
            </a:extLst>
          </p:cNvPr>
          <p:cNvSpPr>
            <a:spLocks noGrp="1"/>
          </p:cNvSpPr>
          <p:nvPr>
            <p:ph idx="1"/>
          </p:nvPr>
        </p:nvSpPr>
        <p:spPr>
          <a:xfrm>
            <a:off x="1154954" y="2603499"/>
            <a:ext cx="10331279" cy="3895097"/>
          </a:xfrm>
        </p:spPr>
        <p:txBody>
          <a:bodyPr/>
          <a:lstStyle/>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With a project open in Visual Studio, set the solution configuration to </a:t>
            </a:r>
            <a:r>
              <a:rPr lang="en-US" b="1" i="0" dirty="0">
                <a:solidFill>
                  <a:srgbClr val="161616"/>
                </a:solidFill>
                <a:effectLst/>
                <a:latin typeface="Segoe UI" panose="020B0502040204020203" pitchFamily="34" charset="0"/>
              </a:rPr>
              <a:t>Release</a:t>
            </a:r>
            <a:r>
              <a:rPr lang="en-US" b="0" i="0" dirty="0">
                <a:solidFill>
                  <a:srgbClr val="161616"/>
                </a:solidFill>
                <a:effectLst/>
                <a:latin typeface="Segoe UI" panose="020B0502040204020203" pitchFamily="34" charset="0"/>
              </a:rPr>
              <a:t>, and select </a:t>
            </a:r>
            <a:r>
              <a:rPr lang="en-US" b="1" i="0" dirty="0">
                <a:solidFill>
                  <a:srgbClr val="161616"/>
                </a:solidFill>
                <a:effectLst/>
                <a:latin typeface="Segoe UI" panose="020B0502040204020203" pitchFamily="34" charset="0"/>
              </a:rPr>
              <a:t>Local Windows Debugger</a:t>
            </a:r>
            <a:r>
              <a:rPr lang="en-US" b="0" i="0" dirty="0">
                <a:solidFill>
                  <a:srgbClr val="161616"/>
                </a:solidFill>
                <a:effectLst/>
                <a:latin typeface="Segoe UI" panose="020B0502040204020203" pitchFamily="34" charset="0"/>
              </a:rPr>
              <a:t> (or </a:t>
            </a:r>
            <a:r>
              <a:rPr lang="en-US" b="1" i="0" dirty="0">
                <a:solidFill>
                  <a:srgbClr val="161616"/>
                </a:solidFill>
                <a:effectLst/>
                <a:latin typeface="Segoe UI" panose="020B0502040204020203" pitchFamily="34" charset="0"/>
              </a:rPr>
              <a:t>Local Machine</a:t>
            </a:r>
            <a:r>
              <a:rPr lang="en-US" b="0" i="0" dirty="0">
                <a:solidFill>
                  <a:srgbClr val="161616"/>
                </a:solidFill>
                <a:effectLst/>
                <a:latin typeface="Segoe UI" panose="020B0502040204020203" pitchFamily="34" charset="0"/>
              </a:rPr>
              <a:t>) as the deployment target.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Select </a:t>
            </a:r>
            <a:r>
              <a:rPr lang="en-US" b="1" i="0" dirty="0">
                <a:solidFill>
                  <a:srgbClr val="161616"/>
                </a:solidFill>
                <a:effectLst/>
                <a:latin typeface="Segoe UI" panose="020B0502040204020203" pitchFamily="34" charset="0"/>
              </a:rPr>
              <a:t>Debug</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Performance Profiler</a:t>
            </a:r>
            <a:r>
              <a:rPr lang="en-US" b="0" i="0" dirty="0">
                <a:solidFill>
                  <a:srgbClr val="161616"/>
                </a:solidFill>
                <a:effectLst/>
                <a:latin typeface="Segoe UI" panose="020B0502040204020203" pitchFamily="34" charset="0"/>
              </a:rPr>
              <a:t>, or press </a:t>
            </a:r>
            <a:r>
              <a:rPr lang="en-US" b="1" i="0" dirty="0">
                <a:solidFill>
                  <a:srgbClr val="161616"/>
                </a:solidFill>
                <a:effectLst/>
                <a:latin typeface="Segoe UI" panose="020B0502040204020203" pitchFamily="34" charset="0"/>
              </a:rPr>
              <a:t>Alt</a:t>
            </a:r>
            <a:r>
              <a:rPr lang="en-US" b="0" i="0" dirty="0">
                <a:solidFill>
                  <a:srgbClr val="161616"/>
                </a:solidFill>
                <a:effectLst/>
                <a:latin typeface="Segoe UI" panose="020B0502040204020203" pitchFamily="34" charset="0"/>
              </a:rPr>
              <a:t>+</a:t>
            </a:r>
            <a:r>
              <a:rPr lang="en-US" b="1" i="0" dirty="0">
                <a:solidFill>
                  <a:srgbClr val="161616"/>
                </a:solidFill>
                <a:effectLst/>
                <a:latin typeface="Segoe UI" panose="020B0502040204020203" pitchFamily="34" charset="0"/>
              </a:rPr>
              <a:t>F2</a:t>
            </a:r>
            <a:r>
              <a:rPr lang="en-US"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On the diagnostic tools launch page, select one or more tools to run. Only the tools that are applicable to the project type, operating system, and programming language are shown. Select </a:t>
            </a:r>
            <a:r>
              <a:rPr lang="en-US" b="1" i="0" dirty="0">
                <a:solidFill>
                  <a:srgbClr val="161616"/>
                </a:solidFill>
                <a:effectLst/>
                <a:latin typeface="Segoe UI" panose="020B0502040204020203" pitchFamily="34" charset="0"/>
              </a:rPr>
              <a:t>Show all tools</a:t>
            </a:r>
            <a:r>
              <a:rPr lang="en-US" b="0" i="0" dirty="0">
                <a:solidFill>
                  <a:srgbClr val="161616"/>
                </a:solidFill>
                <a:effectLst/>
                <a:latin typeface="Segoe UI" panose="020B0502040204020203" pitchFamily="34" charset="0"/>
              </a:rPr>
              <a:t> to also see tools that are disabled for this diagnostic session.</a:t>
            </a:r>
          </a:p>
          <a:p>
            <a:pPr marL="0" indent="0">
              <a:buNone/>
            </a:pPr>
            <a:endParaRPr lang="en-IN" dirty="0"/>
          </a:p>
        </p:txBody>
      </p:sp>
    </p:spTree>
    <p:extLst>
      <p:ext uri="{BB962C8B-B14F-4D97-AF65-F5344CB8AC3E}">
        <p14:creationId xmlns:p14="http://schemas.microsoft.com/office/powerpoint/2010/main" val="1910933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creenshot of diagnostic tools.">
            <a:extLst>
              <a:ext uri="{FF2B5EF4-FFF2-40B4-BE49-F238E27FC236}">
                <a16:creationId xmlns:a16="http://schemas.microsoft.com/office/drawing/2014/main" id="{6723BE22-F10B-2FE7-52C3-765E9F44E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325" y="295275"/>
            <a:ext cx="927735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46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C0F56-ED71-AED6-D192-579DE5E67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A1794-7580-C479-9AFE-F14DF1CF05BB}"/>
              </a:ext>
            </a:extLst>
          </p:cNvPr>
          <p:cNvSpPr>
            <a:spLocks noGrp="1"/>
          </p:cNvSpPr>
          <p:nvPr>
            <p:ph type="title"/>
          </p:nvPr>
        </p:nvSpPr>
        <p:spPr/>
        <p:txBody>
          <a:bodyPr/>
          <a:lstStyle/>
          <a:p>
            <a:r>
              <a:rPr lang="en-US" dirty="0"/>
              <a:t>Collect profiling data on release builds</a:t>
            </a:r>
            <a:endParaRPr lang="en-IN" dirty="0"/>
          </a:p>
        </p:txBody>
      </p:sp>
      <p:sp>
        <p:nvSpPr>
          <p:cNvPr id="3" name="Content Placeholder 2">
            <a:extLst>
              <a:ext uri="{FF2B5EF4-FFF2-40B4-BE49-F238E27FC236}">
                <a16:creationId xmlns:a16="http://schemas.microsoft.com/office/drawing/2014/main" id="{1165B942-6F4E-F573-1893-4D8ECD8920E3}"/>
              </a:ext>
            </a:extLst>
          </p:cNvPr>
          <p:cNvSpPr>
            <a:spLocks noGrp="1"/>
          </p:cNvSpPr>
          <p:nvPr>
            <p:ph idx="1"/>
          </p:nvPr>
        </p:nvSpPr>
        <p:spPr>
          <a:xfrm>
            <a:off x="1154954" y="2603499"/>
            <a:ext cx="10331279" cy="3895097"/>
          </a:xfrm>
        </p:spPr>
        <p:txBody>
          <a:bodyPr/>
          <a:lstStyle/>
          <a:p>
            <a:pPr algn="l">
              <a:buFont typeface="+mj-lt"/>
              <a:buAutoNum type="arabicPeriod" startAt="4"/>
            </a:pPr>
            <a:r>
              <a:rPr lang="en-US" b="0" i="0" dirty="0">
                <a:solidFill>
                  <a:srgbClr val="161616"/>
                </a:solidFill>
                <a:effectLst/>
                <a:latin typeface="Segoe UI" panose="020B0502040204020203" pitchFamily="34" charset="0"/>
              </a:rPr>
              <a:t>To start the diagnostic session, select </a:t>
            </a:r>
            <a:r>
              <a:rPr lang="en-US" b="1" i="0" dirty="0">
                <a:solidFill>
                  <a:srgbClr val="161616"/>
                </a:solidFill>
                <a:effectLst/>
                <a:latin typeface="Segoe UI" panose="020B0502040204020203" pitchFamily="34" charset="0"/>
              </a:rPr>
              <a:t>Start</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While the session is running, some tools show graphs of real-time data on the diagnostic tools page, and might show options to pause and resume data collection.</a:t>
            </a:r>
          </a:p>
          <a:p>
            <a:pPr algn="l">
              <a:buNone/>
            </a:pPr>
            <a:r>
              <a:rPr lang="en-US" b="0" i="0" dirty="0">
                <a:solidFill>
                  <a:srgbClr val="161616"/>
                </a:solidFill>
                <a:effectLst/>
                <a:latin typeface="Segoe UI" panose="020B0502040204020203" pitchFamily="34" charset="0"/>
              </a:rPr>
              <a:t>To end the diagnostic session, select </a:t>
            </a:r>
            <a:r>
              <a:rPr lang="en-US" b="1" i="0" dirty="0">
                <a:solidFill>
                  <a:srgbClr val="161616"/>
                </a:solidFill>
                <a:effectLst/>
                <a:latin typeface="Segoe UI" panose="020B0502040204020203" pitchFamily="34" charset="0"/>
              </a:rPr>
              <a:t>Stop Collection</a:t>
            </a:r>
            <a:r>
              <a:rPr lang="en-US" b="0" i="0" dirty="0">
                <a:solidFill>
                  <a:srgbClr val="161616"/>
                </a:solidFill>
                <a:effectLst/>
                <a:latin typeface="Segoe UI" panose="020B0502040204020203" pitchFamily="34" charset="0"/>
              </a:rPr>
              <a:t>.</a:t>
            </a:r>
          </a:p>
          <a:p>
            <a:pPr algn="l">
              <a:buFont typeface="+mj-lt"/>
              <a:buAutoNum type="arabicPeriod" startAt="5"/>
            </a:pPr>
            <a:r>
              <a:rPr lang="en-US" b="0" i="0" dirty="0">
                <a:solidFill>
                  <a:srgbClr val="161616"/>
                </a:solidFill>
                <a:effectLst/>
                <a:latin typeface="Segoe UI" panose="020B0502040204020203" pitchFamily="34" charset="0"/>
              </a:rPr>
              <a:t>The analyzed data appears on the </a:t>
            </a:r>
            <a:r>
              <a:rPr lang="en-US" b="1" i="0" dirty="0">
                <a:solidFill>
                  <a:srgbClr val="161616"/>
                </a:solidFill>
                <a:effectLst/>
                <a:latin typeface="Segoe UI" panose="020B0502040204020203" pitchFamily="34" charset="0"/>
              </a:rPr>
              <a:t>Report</a:t>
            </a:r>
            <a:r>
              <a:rPr lang="en-US" b="0" i="0" dirty="0">
                <a:solidFill>
                  <a:srgbClr val="161616"/>
                </a:solidFill>
                <a:effectLst/>
                <a:latin typeface="Segoe UI" panose="020B0502040204020203" pitchFamily="34" charset="0"/>
              </a:rPr>
              <a:t> page.</a:t>
            </a:r>
          </a:p>
          <a:p>
            <a:pPr marL="0" indent="0" algn="l">
              <a:buNone/>
            </a:pPr>
            <a:endParaRPr lang="en-US" b="0" i="0" dirty="0">
              <a:solidFill>
                <a:srgbClr val="161616"/>
              </a:solidFill>
              <a:effectLst/>
              <a:latin typeface="Segoe UI" panose="020B0502040204020203" pitchFamily="34" charset="0"/>
            </a:endParaRPr>
          </a:p>
          <a:p>
            <a:pPr marL="0" indent="0">
              <a:buNone/>
            </a:pPr>
            <a:endParaRPr lang="en-IN" dirty="0"/>
          </a:p>
        </p:txBody>
      </p:sp>
    </p:spTree>
    <p:extLst>
      <p:ext uri="{BB962C8B-B14F-4D97-AF65-F5344CB8AC3E}">
        <p14:creationId xmlns:p14="http://schemas.microsoft.com/office/powerpoint/2010/main" val="689078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Screenshot of data collection on the Performance Profiler.">
            <a:extLst>
              <a:ext uri="{FF2B5EF4-FFF2-40B4-BE49-F238E27FC236}">
                <a16:creationId xmlns:a16="http://schemas.microsoft.com/office/drawing/2014/main" id="{B1792817-72E1-B46E-7D8E-37A4BE473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1319213"/>
            <a:ext cx="931545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96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shot of Performance Profiler.">
            <a:extLst>
              <a:ext uri="{FF2B5EF4-FFF2-40B4-BE49-F238E27FC236}">
                <a16:creationId xmlns:a16="http://schemas.microsoft.com/office/drawing/2014/main" id="{7C35804C-68A6-3009-AEBF-B8CAEE026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700088"/>
            <a:ext cx="82677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03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creenshot of Diagnostic Tools Recently Opened Sessions list.">
            <a:extLst>
              <a:ext uri="{FF2B5EF4-FFF2-40B4-BE49-F238E27FC236}">
                <a16:creationId xmlns:a16="http://schemas.microsoft.com/office/drawing/2014/main" id="{2650E9C6-74EF-DCCC-2237-521716D9F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171" y="2361895"/>
            <a:ext cx="9229725" cy="4305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D4772BF-A4A9-019A-5E95-566C004A3141}"/>
              </a:ext>
            </a:extLst>
          </p:cNvPr>
          <p:cNvSpPr txBox="1"/>
          <p:nvPr/>
        </p:nvSpPr>
        <p:spPr>
          <a:xfrm>
            <a:off x="1448614" y="1049295"/>
            <a:ext cx="9340281" cy="646331"/>
          </a:xfrm>
          <a:prstGeom prst="rect">
            <a:avLst/>
          </a:prstGeom>
          <a:noFill/>
        </p:spPr>
        <p:txBody>
          <a:bodyPr wrap="square">
            <a:spAutoFit/>
          </a:bodyPr>
          <a:lstStyle/>
          <a:p>
            <a:pPr algn="l"/>
            <a:r>
              <a:rPr lang="en-US" b="0" i="0" dirty="0">
                <a:solidFill>
                  <a:srgbClr val="161616"/>
                </a:solidFill>
                <a:effectLst/>
                <a:latin typeface="Segoe UI" panose="020B0502040204020203" pitchFamily="34" charset="0"/>
              </a:rPr>
              <a:t>(Optional) Save the report, and then you can open it later from the </a:t>
            </a:r>
            <a:r>
              <a:rPr lang="en-US" b="1" i="0" dirty="0">
                <a:solidFill>
                  <a:srgbClr val="161616"/>
                </a:solidFill>
                <a:effectLst/>
                <a:latin typeface="Segoe UI" panose="020B0502040204020203" pitchFamily="34" charset="0"/>
              </a:rPr>
              <a:t>Recently Opened Sessions</a:t>
            </a:r>
            <a:r>
              <a:rPr lang="en-US" b="0" i="0" dirty="0">
                <a:solidFill>
                  <a:srgbClr val="161616"/>
                </a:solidFill>
                <a:effectLst/>
                <a:latin typeface="Segoe UI" panose="020B0502040204020203" pitchFamily="34" charset="0"/>
              </a:rPr>
              <a:t> list on the Diagnostic Tools launch page.</a:t>
            </a:r>
          </a:p>
        </p:txBody>
      </p:sp>
    </p:spTree>
    <p:extLst>
      <p:ext uri="{BB962C8B-B14F-4D97-AF65-F5344CB8AC3E}">
        <p14:creationId xmlns:p14="http://schemas.microsoft.com/office/powerpoint/2010/main" val="3390855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5E888-2E19-6E2E-891F-8B1AC8C540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B4BA5-B0EF-8DC7-72C8-5D2390C240C8}"/>
              </a:ext>
            </a:extLst>
          </p:cNvPr>
          <p:cNvSpPr>
            <a:spLocks noGrp="1"/>
          </p:cNvSpPr>
          <p:nvPr>
            <p:ph type="title"/>
          </p:nvPr>
        </p:nvSpPr>
        <p:spPr/>
        <p:txBody>
          <a:bodyPr/>
          <a:lstStyle/>
          <a:p>
            <a:r>
              <a:rPr lang="en-US" dirty="0"/>
              <a:t>Collect profiling data while debugging</a:t>
            </a:r>
            <a:endParaRPr lang="en-IN" dirty="0"/>
          </a:p>
        </p:txBody>
      </p:sp>
      <p:sp>
        <p:nvSpPr>
          <p:cNvPr id="3" name="Content Placeholder 2">
            <a:extLst>
              <a:ext uri="{FF2B5EF4-FFF2-40B4-BE49-F238E27FC236}">
                <a16:creationId xmlns:a16="http://schemas.microsoft.com/office/drawing/2014/main" id="{CD1E4C30-7A77-E976-8F3D-FBE130DB5004}"/>
              </a:ext>
            </a:extLst>
          </p:cNvPr>
          <p:cNvSpPr>
            <a:spLocks noGrp="1"/>
          </p:cNvSpPr>
          <p:nvPr>
            <p:ph idx="1"/>
          </p:nvPr>
        </p:nvSpPr>
        <p:spPr>
          <a:xfrm>
            <a:off x="1154954" y="2603499"/>
            <a:ext cx="10331279" cy="3895097"/>
          </a:xfrm>
        </p:spPr>
        <p:txBody>
          <a:bodyPr>
            <a:normAutofit fontScale="92500" lnSpcReduction="20000"/>
          </a:bodyPr>
          <a:lstStyle/>
          <a:p>
            <a:pPr algn="l"/>
            <a:r>
              <a:rPr lang="en-US" b="0" i="0" dirty="0">
                <a:solidFill>
                  <a:srgbClr val="161616"/>
                </a:solidFill>
                <a:effectLst/>
                <a:latin typeface="Segoe UI" panose="020B0502040204020203" pitchFamily="34" charset="0"/>
              </a:rPr>
              <a:t>When you start debugging in Visual Studio by selecting </a:t>
            </a:r>
            <a:r>
              <a:rPr lang="en-US" b="1" i="0" dirty="0">
                <a:solidFill>
                  <a:srgbClr val="161616"/>
                </a:solidFill>
                <a:effectLst/>
                <a:latin typeface="Segoe UI" panose="020B0502040204020203" pitchFamily="34" charset="0"/>
              </a:rPr>
              <a:t>Debug</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Start Debugging</a:t>
            </a:r>
            <a:r>
              <a:rPr lang="en-US" b="0" i="0" dirty="0">
                <a:solidFill>
                  <a:srgbClr val="161616"/>
                </a:solidFill>
                <a:effectLst/>
                <a:latin typeface="Segoe UI" panose="020B0502040204020203" pitchFamily="34" charset="0"/>
              </a:rPr>
              <a:t>, or pressing </a:t>
            </a:r>
            <a:r>
              <a:rPr lang="en-US" b="1" i="0" dirty="0">
                <a:solidFill>
                  <a:srgbClr val="161616"/>
                </a:solidFill>
                <a:effectLst/>
                <a:latin typeface="Segoe UI" panose="020B0502040204020203" pitchFamily="34" charset="0"/>
              </a:rPr>
              <a:t>F5</a:t>
            </a:r>
            <a:r>
              <a:rPr lang="en-US" b="0" i="0" dirty="0">
                <a:solidFill>
                  <a:srgbClr val="161616"/>
                </a:solidFill>
                <a:effectLst/>
                <a:latin typeface="Segoe UI" panose="020B0502040204020203" pitchFamily="34" charset="0"/>
              </a:rPr>
              <a:t>, the </a:t>
            </a:r>
            <a:r>
              <a:rPr lang="en-US" b="1" i="0" dirty="0">
                <a:solidFill>
                  <a:srgbClr val="161616"/>
                </a:solidFill>
                <a:effectLst/>
                <a:latin typeface="Segoe UI" panose="020B0502040204020203" pitchFamily="34" charset="0"/>
              </a:rPr>
              <a:t>Diagnostic Tools</a:t>
            </a:r>
            <a:r>
              <a:rPr lang="en-US" b="0" i="0" dirty="0">
                <a:solidFill>
                  <a:srgbClr val="161616"/>
                </a:solidFill>
                <a:effectLst/>
                <a:latin typeface="Segoe UI" panose="020B0502040204020203" pitchFamily="34" charset="0"/>
              </a:rPr>
              <a:t> window appears by default. </a:t>
            </a:r>
          </a:p>
          <a:p>
            <a:pPr algn="l"/>
            <a:r>
              <a:rPr lang="en-US" b="0" i="0" dirty="0">
                <a:solidFill>
                  <a:srgbClr val="161616"/>
                </a:solidFill>
                <a:effectLst/>
                <a:latin typeface="Segoe UI" panose="020B0502040204020203" pitchFamily="34" charset="0"/>
              </a:rPr>
              <a:t>To open it manually, select </a:t>
            </a:r>
            <a:r>
              <a:rPr lang="en-US" b="1" i="0" dirty="0">
                <a:solidFill>
                  <a:srgbClr val="161616"/>
                </a:solidFill>
                <a:effectLst/>
                <a:latin typeface="Segoe UI" panose="020B0502040204020203" pitchFamily="34" charset="0"/>
              </a:rPr>
              <a:t>Debug</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Windows</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Show Diagnostic Tools</a:t>
            </a:r>
            <a:r>
              <a:rPr lang="en-US" b="0" i="0" dirty="0">
                <a:solidFill>
                  <a:srgbClr val="161616"/>
                </a:solidFill>
                <a:effectLst/>
                <a:latin typeface="Segoe UI" panose="020B0502040204020203" pitchFamily="34" charset="0"/>
              </a:rPr>
              <a:t>. </a:t>
            </a:r>
          </a:p>
          <a:p>
            <a:pPr algn="l"/>
            <a:r>
              <a:rPr lang="en-US" b="1" i="0" dirty="0">
                <a:solidFill>
                  <a:srgbClr val="161616"/>
                </a:solidFill>
                <a:effectLst/>
                <a:latin typeface="Segoe UI" panose="020B0502040204020203" pitchFamily="34" charset="0"/>
              </a:rPr>
              <a:t>Diagnostic Tools</a:t>
            </a:r>
            <a:r>
              <a:rPr lang="en-US" b="0" i="0" dirty="0">
                <a:solidFill>
                  <a:srgbClr val="161616"/>
                </a:solidFill>
                <a:effectLst/>
                <a:latin typeface="Segoe UI" panose="020B0502040204020203" pitchFamily="34" charset="0"/>
              </a:rPr>
              <a:t> window shows information about events, process memory, CPU usage, and .NET Counters.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Use the </a:t>
            </a: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icon in the toolbar to select whether to view </a:t>
            </a:r>
            <a:r>
              <a:rPr lang="en-US" b="1" i="0" dirty="0">
                <a:solidFill>
                  <a:srgbClr val="161616"/>
                </a:solidFill>
                <a:effectLst/>
                <a:latin typeface="Segoe UI" panose="020B0502040204020203" pitchFamily="34" charset="0"/>
              </a:rPr>
              <a:t>CPU Usage</a:t>
            </a:r>
            <a:r>
              <a:rPr lang="en-US" b="0" i="0" dirty="0">
                <a:solidFill>
                  <a:srgbClr val="161616"/>
                </a:solidFill>
                <a:effectLst/>
                <a:latin typeface="Segoe UI" panose="020B0502040204020203" pitchFamily="34" charset="0"/>
              </a:rPr>
              <a:t>, </a:t>
            </a:r>
            <a:r>
              <a:rPr lang="en-US" b="1" i="0" dirty="0">
                <a:solidFill>
                  <a:srgbClr val="161616"/>
                </a:solidFill>
                <a:effectLst/>
                <a:latin typeface="Segoe UI" panose="020B0502040204020203" pitchFamily="34" charset="0"/>
              </a:rPr>
              <a:t>Memory Usage</a:t>
            </a:r>
            <a:r>
              <a:rPr lang="en-US" b="0" i="0" dirty="0">
                <a:solidFill>
                  <a:srgbClr val="161616"/>
                </a:solidFill>
                <a:effectLst/>
                <a:latin typeface="Segoe UI" panose="020B0502040204020203" pitchFamily="34" charset="0"/>
              </a:rPr>
              <a:t>, or </a:t>
            </a:r>
            <a:r>
              <a:rPr lang="en-US" b="1" i="0" dirty="0">
                <a:solidFill>
                  <a:srgbClr val="161616"/>
                </a:solidFill>
                <a:effectLst/>
                <a:latin typeface="Segoe UI" panose="020B0502040204020203" pitchFamily="34" charset="0"/>
              </a:rPr>
              <a:t>.NET Counters</a:t>
            </a:r>
            <a:r>
              <a:rPr lang="en-US" b="0" i="0" dirty="0">
                <a:solidFill>
                  <a:srgbClr val="161616"/>
                </a:solidFill>
                <a:effectLst/>
                <a:latin typeface="Segoe UI" panose="020B0502040204020203" pitchFamily="34" charset="0"/>
              </a:rPr>
              <a:t>.</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Select </a:t>
            </a: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in the </a:t>
            </a: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drop-down list to open the </a:t>
            </a:r>
            <a:r>
              <a:rPr lang="en-US" b="1" i="0" dirty="0">
                <a:solidFill>
                  <a:srgbClr val="161616"/>
                </a:solidFill>
                <a:effectLst/>
                <a:latin typeface="Segoe UI" panose="020B0502040204020203" pitchFamily="34" charset="0"/>
              </a:rPr>
              <a:t>Diagnostic Tools Property Pages</a:t>
            </a:r>
            <a:r>
              <a:rPr lang="en-US" b="0" i="0" dirty="0">
                <a:solidFill>
                  <a:srgbClr val="161616"/>
                </a:solidFill>
                <a:effectLst/>
                <a:latin typeface="Segoe UI" panose="020B0502040204020203" pitchFamily="34" charset="0"/>
              </a:rPr>
              <a:t> with more options.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If you're running Visual Studio Enterprise, you can enable or disable IntelliTrace by going to </a:t>
            </a:r>
            <a:r>
              <a:rPr lang="en-US" b="1" i="0" dirty="0">
                <a:solidFill>
                  <a:srgbClr val="161616"/>
                </a:solidFill>
                <a:effectLst/>
                <a:latin typeface="Segoe UI" panose="020B0502040204020203" pitchFamily="34" charset="0"/>
              </a:rPr>
              <a:t>Tools</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Options</a:t>
            </a:r>
            <a:r>
              <a:rPr lang="en-US" b="0" i="0" dirty="0">
                <a:solidFill>
                  <a:srgbClr val="161616"/>
                </a:solidFill>
                <a:effectLst/>
                <a:latin typeface="Segoe UI" panose="020B0502040204020203" pitchFamily="34" charset="0"/>
              </a:rPr>
              <a:t> &gt; </a:t>
            </a:r>
            <a:r>
              <a:rPr lang="en-US" b="1" i="0" dirty="0">
                <a:solidFill>
                  <a:srgbClr val="161616"/>
                </a:solidFill>
                <a:effectLst/>
                <a:latin typeface="Segoe UI" panose="020B0502040204020203" pitchFamily="34" charset="0"/>
              </a:rPr>
              <a:t>IntelliTrace</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The diagnostic session ends when you stop debugging.</a:t>
            </a:r>
          </a:p>
          <a:p>
            <a:pPr algn="l"/>
            <a:endParaRPr lang="en-US" b="0" i="0" dirty="0">
              <a:solidFill>
                <a:srgbClr val="161616"/>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3513997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Screenshot of the Diagnostic Tools window.">
            <a:extLst>
              <a:ext uri="{FF2B5EF4-FFF2-40B4-BE49-F238E27FC236}">
                <a16:creationId xmlns:a16="http://schemas.microsoft.com/office/drawing/2014/main" id="{0B2BC87A-143D-8DBC-7732-6D950B701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598" y="357188"/>
            <a:ext cx="6474147"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830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1D0CC-3130-D988-01B6-49EDFCB26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C384C-8978-196B-D6A0-2501471DCE56}"/>
              </a:ext>
            </a:extLst>
          </p:cNvPr>
          <p:cNvSpPr>
            <a:spLocks noGrp="1"/>
          </p:cNvSpPr>
          <p:nvPr>
            <p:ph type="title"/>
          </p:nvPr>
        </p:nvSpPr>
        <p:spPr/>
        <p:txBody>
          <a:bodyPr/>
          <a:lstStyle/>
          <a:p>
            <a:r>
              <a:rPr lang="en-IN" dirty="0"/>
              <a:t>Events tab</a:t>
            </a:r>
          </a:p>
        </p:txBody>
      </p:sp>
      <p:sp>
        <p:nvSpPr>
          <p:cNvPr id="3" name="Content Placeholder 2">
            <a:extLst>
              <a:ext uri="{FF2B5EF4-FFF2-40B4-BE49-F238E27FC236}">
                <a16:creationId xmlns:a16="http://schemas.microsoft.com/office/drawing/2014/main" id="{90A5BDEC-4F15-DC6D-2C99-AF1F56F964B4}"/>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During a debugging session, the Events tab of the Diagnostic Tools window lists the diagnostic events that occur. </a:t>
            </a:r>
          </a:p>
          <a:p>
            <a:r>
              <a:rPr lang="en-US" b="0" i="0" dirty="0">
                <a:solidFill>
                  <a:srgbClr val="161616"/>
                </a:solidFill>
                <a:effectLst/>
                <a:latin typeface="Segoe UI" panose="020B0502040204020203" pitchFamily="34" charset="0"/>
              </a:rPr>
              <a:t>The category prefixes </a:t>
            </a:r>
            <a:r>
              <a:rPr lang="en-US" b="0" i="1" dirty="0">
                <a:solidFill>
                  <a:srgbClr val="161616"/>
                </a:solidFill>
                <a:effectLst/>
                <a:latin typeface="Segoe UI" panose="020B0502040204020203" pitchFamily="34" charset="0"/>
              </a:rPr>
              <a:t>Breakpoint</a:t>
            </a:r>
            <a:r>
              <a:rPr lang="en-US" b="0" i="0" dirty="0">
                <a:solidFill>
                  <a:srgbClr val="161616"/>
                </a:solidFill>
                <a:effectLst/>
                <a:latin typeface="Segoe UI" panose="020B0502040204020203" pitchFamily="34" charset="0"/>
              </a:rPr>
              <a:t>, </a:t>
            </a:r>
            <a:r>
              <a:rPr lang="en-US" b="0" i="1" dirty="0">
                <a:solidFill>
                  <a:srgbClr val="161616"/>
                </a:solidFill>
                <a:effectLst/>
                <a:latin typeface="Segoe UI" panose="020B0502040204020203" pitchFamily="34" charset="0"/>
              </a:rPr>
              <a:t>File</a:t>
            </a:r>
            <a:r>
              <a:rPr lang="en-US" b="0" i="0" dirty="0">
                <a:solidFill>
                  <a:srgbClr val="161616"/>
                </a:solidFill>
                <a:effectLst/>
                <a:latin typeface="Segoe UI" panose="020B0502040204020203" pitchFamily="34" charset="0"/>
              </a:rPr>
              <a:t>, and others, let you quickly scan the list for a category, or skip the categories you don't care about.</a:t>
            </a:r>
          </a:p>
          <a:p>
            <a:pPr algn="l"/>
            <a:r>
              <a:rPr lang="en-US" b="0" i="0" dirty="0">
                <a:solidFill>
                  <a:srgbClr val="161616"/>
                </a:solidFill>
                <a:effectLst/>
                <a:latin typeface="Segoe UI" panose="020B0502040204020203" pitchFamily="34" charset="0"/>
              </a:rPr>
              <a:t>Use the </a:t>
            </a:r>
            <a:r>
              <a:rPr lang="en-US" b="1" i="0" dirty="0">
                <a:solidFill>
                  <a:srgbClr val="161616"/>
                </a:solidFill>
                <a:effectLst/>
                <a:latin typeface="Segoe UI" panose="020B0502040204020203" pitchFamily="34" charset="0"/>
              </a:rPr>
              <a:t>Filter</a:t>
            </a:r>
            <a:r>
              <a:rPr lang="en-US" b="0" i="0" dirty="0">
                <a:solidFill>
                  <a:srgbClr val="161616"/>
                </a:solidFill>
                <a:effectLst/>
                <a:latin typeface="Segoe UI" panose="020B0502040204020203" pitchFamily="34" charset="0"/>
              </a:rPr>
              <a:t> drop-down list to filter events in and out of view, by selecting or clearing specific categories of events.</a:t>
            </a:r>
          </a:p>
          <a:p>
            <a:endParaRPr lang="en-IN" dirty="0"/>
          </a:p>
        </p:txBody>
      </p:sp>
    </p:spTree>
    <p:extLst>
      <p:ext uri="{BB962C8B-B14F-4D97-AF65-F5344CB8AC3E}">
        <p14:creationId xmlns:p14="http://schemas.microsoft.com/office/powerpoint/2010/main" val="1892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creenshot of Diagnostic Event filter.">
            <a:extLst>
              <a:ext uri="{FF2B5EF4-FFF2-40B4-BE49-F238E27FC236}">
                <a16:creationId xmlns:a16="http://schemas.microsoft.com/office/drawing/2014/main" id="{5EA4C79B-0654-6FDB-3BD8-13614E326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335" y="2216743"/>
            <a:ext cx="8038692" cy="43209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0F1D9F1-C8F2-A613-012A-1BA4EC1617B2}"/>
              </a:ext>
            </a:extLst>
          </p:cNvPr>
          <p:cNvSpPr>
            <a:spLocks noGrp="1"/>
          </p:cNvSpPr>
          <p:nvPr>
            <p:ph type="title"/>
          </p:nvPr>
        </p:nvSpPr>
        <p:spPr/>
        <p:txBody>
          <a:bodyPr/>
          <a:lstStyle/>
          <a:p>
            <a:r>
              <a:rPr lang="en-IN" dirty="0"/>
              <a:t>Events tab</a:t>
            </a:r>
          </a:p>
        </p:txBody>
      </p:sp>
    </p:spTree>
    <p:extLst>
      <p:ext uri="{BB962C8B-B14F-4D97-AF65-F5344CB8AC3E}">
        <p14:creationId xmlns:p14="http://schemas.microsoft.com/office/powerpoint/2010/main" val="86210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D7C98-D0A6-FBC8-7C16-A4B030904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DFDBA-AA50-A914-99B9-1E4512B042F7}"/>
              </a:ext>
            </a:extLst>
          </p:cNvPr>
          <p:cNvSpPr>
            <a:spLocks noGrp="1"/>
          </p:cNvSpPr>
          <p:nvPr>
            <p:ph type="title"/>
          </p:nvPr>
        </p:nvSpPr>
        <p:spPr/>
        <p:txBody>
          <a:bodyPr/>
          <a:lstStyle/>
          <a:p>
            <a:r>
              <a:rPr lang="en-IN" dirty="0"/>
              <a:t>Events tab</a:t>
            </a:r>
          </a:p>
        </p:txBody>
      </p:sp>
      <p:sp>
        <p:nvSpPr>
          <p:cNvPr id="3" name="Content Placeholder 2">
            <a:extLst>
              <a:ext uri="{FF2B5EF4-FFF2-40B4-BE49-F238E27FC236}">
                <a16:creationId xmlns:a16="http://schemas.microsoft.com/office/drawing/2014/main" id="{13DC2E44-4800-E5D0-2CAE-EE95B84B85A6}"/>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Use the search box to find a specific string in the event list. Here are the results of a search for the file name </a:t>
            </a:r>
            <a:r>
              <a:rPr lang="en-US" b="0" i="1" dirty="0">
                <a:solidFill>
                  <a:srgbClr val="161616"/>
                </a:solidFill>
                <a:effectLst/>
                <a:latin typeface="Segoe UI" panose="020B0502040204020203" pitchFamily="34" charset="0"/>
              </a:rPr>
              <a:t>model</a:t>
            </a:r>
            <a:r>
              <a:rPr lang="en-US" b="0" i="0" dirty="0">
                <a:solidFill>
                  <a:srgbClr val="161616"/>
                </a:solidFill>
                <a:effectLst/>
                <a:latin typeface="Segoe UI" panose="020B0502040204020203" pitchFamily="34" charset="0"/>
              </a:rPr>
              <a:t> that matched three events:</a:t>
            </a:r>
            <a:endParaRPr lang="en-IN" dirty="0"/>
          </a:p>
        </p:txBody>
      </p:sp>
      <p:pic>
        <p:nvPicPr>
          <p:cNvPr id="19458" name="Picture 2" descr="Screenshot of Diagnostic Event search.">
            <a:extLst>
              <a:ext uri="{FF2B5EF4-FFF2-40B4-BE49-F238E27FC236}">
                <a16:creationId xmlns:a16="http://schemas.microsoft.com/office/drawing/2014/main" id="{22B19ABF-29FD-A707-BED3-8AD8F8DA2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014" y="3801261"/>
            <a:ext cx="6924012" cy="2581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647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EA429-8D90-5C2C-68CF-B84812C94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8A1C28-96CC-74CA-2745-F4E623463A85}"/>
              </a:ext>
            </a:extLst>
          </p:cNvPr>
          <p:cNvSpPr>
            <a:spLocks noGrp="1"/>
          </p:cNvSpPr>
          <p:nvPr>
            <p:ph type="title"/>
          </p:nvPr>
        </p:nvSpPr>
        <p:spPr/>
        <p:txBody>
          <a:bodyPr/>
          <a:lstStyle/>
          <a:p>
            <a:r>
              <a:rPr lang="en-IN" dirty="0"/>
              <a:t>Optimization case study</a:t>
            </a:r>
          </a:p>
        </p:txBody>
      </p:sp>
      <p:sp>
        <p:nvSpPr>
          <p:cNvPr id="3" name="Content Placeholder 2">
            <a:extLst>
              <a:ext uri="{FF2B5EF4-FFF2-40B4-BE49-F238E27FC236}">
                <a16:creationId xmlns:a16="http://schemas.microsoft.com/office/drawing/2014/main" id="{AD18B3F6-CC82-4CBF-F269-C882A2211FCF}"/>
              </a:ext>
            </a:extLst>
          </p:cNvPr>
          <p:cNvSpPr>
            <a:spLocks noGrp="1"/>
          </p:cNvSpPr>
          <p:nvPr>
            <p:ph idx="1"/>
          </p:nvPr>
        </p:nvSpPr>
        <p:spPr>
          <a:xfrm>
            <a:off x="1154954" y="2603499"/>
            <a:ext cx="10331279" cy="3895097"/>
          </a:xfrm>
        </p:spPr>
        <p:txBody>
          <a:bodyPr/>
          <a:lstStyle/>
          <a:p>
            <a:r>
              <a:rPr lang="en-US" dirty="0">
                <a:solidFill>
                  <a:srgbClr val="161616"/>
                </a:solidFill>
                <a:latin typeface="Segoe UI" panose="020B0502040204020203" pitchFamily="34" charset="0"/>
              </a:rPr>
              <a:t>S</a:t>
            </a:r>
            <a:r>
              <a:rPr lang="en-US" b="0" i="0" dirty="0">
                <a:solidFill>
                  <a:srgbClr val="161616"/>
                </a:solidFill>
                <a:effectLst/>
                <a:latin typeface="Segoe UI" panose="020B0502040204020203" pitchFamily="34" charset="0"/>
              </a:rPr>
              <a:t>ample application examined in this case study is a .NET application that runs queries against a database of blogs and blog posts. </a:t>
            </a:r>
          </a:p>
          <a:p>
            <a:r>
              <a:rPr lang="en-US" dirty="0">
                <a:solidFill>
                  <a:srgbClr val="161616"/>
                </a:solidFill>
                <a:latin typeface="Segoe UI" panose="020B0502040204020203" pitchFamily="34" charset="0"/>
              </a:rPr>
              <a:t>U</a:t>
            </a:r>
            <a:r>
              <a:rPr lang="en-US" b="0" i="0" dirty="0">
                <a:solidFill>
                  <a:srgbClr val="161616"/>
                </a:solidFill>
                <a:effectLst/>
                <a:latin typeface="Segoe UI" panose="020B0502040204020203" pitchFamily="34" charset="0"/>
              </a:rPr>
              <a:t>tilizes the Entity Framework, a popular ORM (Object-Relational Mapping) for .NET, to interact with a SQLite local database. </a:t>
            </a:r>
          </a:p>
          <a:p>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pplication is structured to execute a large number of queries, simulating a real-world scenario where a .NET application might be required to handle extensive data retrieval tasks. </a:t>
            </a:r>
          </a:p>
          <a:p>
            <a:pPr algn="l"/>
            <a:r>
              <a:rPr lang="en-US" b="0" i="0" dirty="0">
                <a:solidFill>
                  <a:srgbClr val="161616"/>
                </a:solidFill>
                <a:effectLst/>
                <a:latin typeface="Segoe UI" panose="020B0502040204020203" pitchFamily="34" charset="0"/>
              </a:rPr>
              <a:t>The primary performance issue with the sample application lies in how it manages compute resources and interacts with the database. </a:t>
            </a:r>
          </a:p>
          <a:p>
            <a:pPr algn="l"/>
            <a:r>
              <a:rPr lang="en-US" dirty="0">
                <a:solidFill>
                  <a:srgbClr val="161616"/>
                </a:solidFill>
                <a:latin typeface="Segoe UI" panose="020B0502040204020203" pitchFamily="34" charset="0"/>
              </a:rPr>
              <a:t>A</a:t>
            </a:r>
            <a:r>
              <a:rPr lang="en-US" b="0" i="0" dirty="0">
                <a:solidFill>
                  <a:srgbClr val="161616"/>
                </a:solidFill>
                <a:effectLst/>
                <a:latin typeface="Segoe UI" panose="020B0502040204020203" pitchFamily="34" charset="0"/>
              </a:rPr>
              <a:t>pplication has a performance bottleneck that significantly impacts its efficiency and, consequently, the compute costs associated with running it. </a:t>
            </a:r>
          </a:p>
          <a:p>
            <a:endParaRPr lang="en-IN" dirty="0"/>
          </a:p>
        </p:txBody>
      </p:sp>
    </p:spTree>
    <p:extLst>
      <p:ext uri="{BB962C8B-B14F-4D97-AF65-F5344CB8AC3E}">
        <p14:creationId xmlns:p14="http://schemas.microsoft.com/office/powerpoint/2010/main" val="2810963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E203B-89A2-339B-50F1-D1356E2BF3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EA4729-FFFB-BFDC-839B-CCEB9F94676B}"/>
              </a:ext>
            </a:extLst>
          </p:cNvPr>
          <p:cNvSpPr>
            <a:spLocks noGrp="1"/>
          </p:cNvSpPr>
          <p:nvPr>
            <p:ph type="title"/>
          </p:nvPr>
        </p:nvSpPr>
        <p:spPr/>
        <p:txBody>
          <a:bodyPr/>
          <a:lstStyle/>
          <a:p>
            <a:r>
              <a:rPr lang="en-IN" dirty="0"/>
              <a:t>Optimization case study</a:t>
            </a:r>
          </a:p>
        </p:txBody>
      </p:sp>
      <p:sp>
        <p:nvSpPr>
          <p:cNvPr id="3" name="Content Placeholder 2">
            <a:extLst>
              <a:ext uri="{FF2B5EF4-FFF2-40B4-BE49-F238E27FC236}">
                <a16:creationId xmlns:a16="http://schemas.microsoft.com/office/drawing/2014/main" id="{3C80E8B4-1E6F-B320-7AF3-C0139FBBB221}"/>
              </a:ext>
            </a:extLst>
          </p:cNvPr>
          <p:cNvSpPr>
            <a:spLocks noGrp="1"/>
          </p:cNvSpPr>
          <p:nvPr>
            <p:ph idx="1"/>
          </p:nvPr>
        </p:nvSpPr>
        <p:spPr>
          <a:xfrm>
            <a:off x="1154954" y="2603499"/>
            <a:ext cx="10331279" cy="3895097"/>
          </a:xfrm>
        </p:spPr>
        <p:txBody>
          <a:bodyPr>
            <a:normAutofit fontScale="92500" lnSpcReduction="20000"/>
          </a:bodyPr>
          <a:lstStyle/>
          <a:p>
            <a:r>
              <a:rPr lang="en-US"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roblem includes the following symptoms:</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High CPU Usage</a:t>
            </a:r>
            <a:r>
              <a:rPr lang="en-US" b="0" i="0" dirty="0">
                <a:solidFill>
                  <a:srgbClr val="161616"/>
                </a:solidFill>
                <a:effectLst/>
                <a:latin typeface="Segoe UI" panose="020B0502040204020203" pitchFamily="34" charset="0"/>
              </a:rPr>
              <a:t>: Applications may perform inefficient computations or processing tasks in a way that unnecessarily consumes a large amount of CPU resources. </a:t>
            </a:r>
          </a:p>
          <a:p>
            <a:pPr lvl="1">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Can lead to slow response times and increased operational costs.</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Inefficient Memory Allocation</a:t>
            </a:r>
            <a:r>
              <a:rPr lang="en-US" b="0" i="0" dirty="0">
                <a:solidFill>
                  <a:srgbClr val="161616"/>
                </a:solidFill>
                <a:effectLst/>
                <a:latin typeface="Segoe UI" panose="020B0502040204020203" pitchFamily="34" charset="0"/>
              </a:rPr>
              <a:t>: Applications can sometimes face issues related to memory usage and allocation. In .NET apps, inefficient memory management can lead to increased garbage collection, which in turn can affect application performance.</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Database Interaction Overheads</a:t>
            </a:r>
            <a:r>
              <a:rPr lang="en-US" b="0" i="0" dirty="0">
                <a:solidFill>
                  <a:srgbClr val="161616"/>
                </a:solidFill>
                <a:effectLst/>
                <a:latin typeface="Segoe UI" panose="020B0502040204020203" pitchFamily="34" charset="0"/>
              </a:rPr>
              <a:t>: Applications that execute a large number of queries against a database can experience bottlenecks related to database interactions. </a:t>
            </a:r>
          </a:p>
          <a:p>
            <a:pPr lvl="1">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This includes inefficient queries, excessive database calls, and poor use of Entity Framework capabilities, all of which can degrade performance.</a:t>
            </a:r>
          </a:p>
          <a:p>
            <a:endParaRPr lang="en-IN" dirty="0"/>
          </a:p>
        </p:txBody>
      </p:sp>
    </p:spTree>
    <p:extLst>
      <p:ext uri="{BB962C8B-B14F-4D97-AF65-F5344CB8AC3E}">
        <p14:creationId xmlns:p14="http://schemas.microsoft.com/office/powerpoint/2010/main" val="1829890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D93AD-0B70-3482-D3C4-E62B36194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185B8-01AD-E2B7-BBD1-2760C1D1AEFC}"/>
              </a:ext>
            </a:extLst>
          </p:cNvPr>
          <p:cNvSpPr>
            <a:spLocks noGrp="1"/>
          </p:cNvSpPr>
          <p:nvPr>
            <p:ph type="title"/>
          </p:nvPr>
        </p:nvSpPr>
        <p:spPr/>
        <p:txBody>
          <a:bodyPr/>
          <a:lstStyle/>
          <a:p>
            <a:r>
              <a:rPr lang="en-IN" dirty="0"/>
              <a:t>Optimization case study</a:t>
            </a:r>
          </a:p>
        </p:txBody>
      </p:sp>
      <p:sp>
        <p:nvSpPr>
          <p:cNvPr id="3" name="Content Placeholder 2">
            <a:extLst>
              <a:ext uri="{FF2B5EF4-FFF2-40B4-BE49-F238E27FC236}">
                <a16:creationId xmlns:a16="http://schemas.microsoft.com/office/drawing/2014/main" id="{E27795E7-B20F-FDA1-3A81-217A6F59011E}"/>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case study aims to address these issues by employing Visual Studio's profiling tools to analyze the application's performance. </a:t>
            </a:r>
          </a:p>
          <a:p>
            <a:r>
              <a:rPr lang="en-US" b="0" i="0" dirty="0">
                <a:solidFill>
                  <a:srgbClr val="161616"/>
                </a:solidFill>
                <a:effectLst/>
                <a:latin typeface="Segoe UI" panose="020B0502040204020203" pitchFamily="34" charset="0"/>
              </a:rPr>
              <a:t>By understanding where and how the application's performance can be improved, developers can implement optimizations to reduce CPU usage, improve memory allocation efficiency, streamline database interactions, and optimize resource utilization. </a:t>
            </a:r>
          </a:p>
          <a:p>
            <a:r>
              <a:rPr lang="en-US" b="0" i="0" dirty="0">
                <a:solidFill>
                  <a:srgbClr val="161616"/>
                </a:solidFill>
                <a:effectLst/>
                <a:latin typeface="Segoe UI" panose="020B0502040204020203" pitchFamily="34" charset="0"/>
              </a:rPr>
              <a:t>The ultimate goal is to enhance the application's overall performance, making it more efficient and cost-effective to run.</a:t>
            </a:r>
          </a:p>
          <a:p>
            <a:pPr algn="l">
              <a:spcBef>
                <a:spcPts val="2400"/>
              </a:spcBef>
              <a:spcAft>
                <a:spcPts val="900"/>
              </a:spcAft>
            </a:pPr>
            <a:endParaRPr lang="en-US" b="1" i="0" dirty="0">
              <a:solidFill>
                <a:srgbClr val="161616"/>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3251507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A38EF-F127-6FF0-7041-0AB6563537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E7DCA-C5E8-ECD6-1B98-7D3425AD3DBC}"/>
              </a:ext>
            </a:extLst>
          </p:cNvPr>
          <p:cNvSpPr>
            <a:spLocks noGrp="1"/>
          </p:cNvSpPr>
          <p:nvPr>
            <p:ph type="title"/>
          </p:nvPr>
        </p:nvSpPr>
        <p:spPr/>
        <p:txBody>
          <a:bodyPr/>
          <a:lstStyle/>
          <a:p>
            <a:r>
              <a:rPr lang="en-IN" dirty="0"/>
              <a:t>Strategy</a:t>
            </a:r>
          </a:p>
        </p:txBody>
      </p:sp>
      <p:sp>
        <p:nvSpPr>
          <p:cNvPr id="3" name="Content Placeholder 2">
            <a:extLst>
              <a:ext uri="{FF2B5EF4-FFF2-40B4-BE49-F238E27FC236}">
                <a16:creationId xmlns:a16="http://schemas.microsoft.com/office/drawing/2014/main" id="{B2A9ACFA-7D20-B8FB-C07E-0EBC74CEFBD6}"/>
              </a:ext>
            </a:extLst>
          </p:cNvPr>
          <p:cNvSpPr>
            <a:spLocks noGrp="1"/>
          </p:cNvSpPr>
          <p:nvPr>
            <p:ph idx="1"/>
          </p:nvPr>
        </p:nvSpPr>
        <p:spPr>
          <a:xfrm>
            <a:off x="1154954" y="2603499"/>
            <a:ext cx="10331279" cy="3895097"/>
          </a:xfrm>
        </p:spPr>
        <p:txBody>
          <a:bodyPr>
            <a:normAutofit/>
          </a:bodyPr>
          <a:lstStyle/>
          <a:p>
            <a:pPr algn="l">
              <a:buNone/>
            </a:pPr>
            <a:r>
              <a:rPr lang="en-US" b="0" i="0" dirty="0">
                <a:solidFill>
                  <a:srgbClr val="161616"/>
                </a:solidFill>
                <a:effectLst/>
                <a:latin typeface="Segoe UI" panose="020B0502040204020203" pitchFamily="34" charset="0"/>
              </a:rPr>
              <a:t>Here is a high-level view of the approach in this case study:</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We start the investigation by taking a CPU usage trace. Visual Studio's </a:t>
            </a:r>
            <a:r>
              <a:rPr lang="en-US" b="0" i="0" u="none" strike="noStrike" dirty="0">
                <a:solidFill>
                  <a:srgbClr val="0065B3"/>
                </a:solidFill>
                <a:effectLst/>
                <a:latin typeface="Segoe UI" panose="020B0502040204020203" pitchFamily="34" charset="0"/>
              </a:rPr>
              <a:t>CPU Usage tool</a:t>
            </a:r>
            <a:r>
              <a:rPr lang="en-US" b="0" i="0" dirty="0">
                <a:solidFill>
                  <a:srgbClr val="161616"/>
                </a:solidFill>
                <a:effectLst/>
                <a:latin typeface="Segoe UI" panose="020B0502040204020203" pitchFamily="34" charset="0"/>
              </a:rPr>
              <a:t> is often helpful to begin performance investigations and to optimize code to reduce cost.</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Next, to get additional insights to help isolate issues or improve the performance, we collect a trace using one of the other profiling tools. For example:</a:t>
            </a:r>
          </a:p>
          <a:p>
            <a:pPr marL="742950" lvl="1" indent="-285750"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We take a look at the memory usage. For .NET, we try the </a:t>
            </a:r>
            <a:r>
              <a:rPr lang="en-US" b="0" i="0" u="none" strike="noStrike" dirty="0">
                <a:solidFill>
                  <a:srgbClr val="0065B3"/>
                </a:solidFill>
                <a:effectLst/>
                <a:latin typeface="Segoe UI" panose="020B0502040204020203" pitchFamily="34" charset="0"/>
              </a:rPr>
              <a:t>.NET Object Allocation tool</a:t>
            </a:r>
            <a:r>
              <a:rPr lang="en-US" b="0" i="0" dirty="0">
                <a:solidFill>
                  <a:srgbClr val="161616"/>
                </a:solidFill>
                <a:effectLst/>
                <a:latin typeface="Segoe UI" panose="020B0502040204020203" pitchFamily="34" charset="0"/>
              </a:rPr>
              <a:t> first. </a:t>
            </a:r>
          </a:p>
          <a:p>
            <a:pPr marL="742950" lvl="1" indent="-285750"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For ADO.NET or Entity Framework, we can use the </a:t>
            </a:r>
            <a:r>
              <a:rPr lang="en-US" b="0" i="0" u="none" strike="noStrike" dirty="0">
                <a:solidFill>
                  <a:srgbClr val="0065B3"/>
                </a:solidFill>
                <a:effectLst/>
                <a:latin typeface="Segoe UI" panose="020B0502040204020203" pitchFamily="34" charset="0"/>
              </a:rPr>
              <a:t>Database tool</a:t>
            </a:r>
            <a:r>
              <a:rPr lang="en-US" b="0" i="0" dirty="0">
                <a:solidFill>
                  <a:srgbClr val="161616"/>
                </a:solidFill>
                <a:effectLst/>
                <a:latin typeface="Segoe UI" panose="020B0502040204020203" pitchFamily="34" charset="0"/>
              </a:rPr>
              <a:t> to examine SQL queries, precise query time, and more.</a:t>
            </a:r>
          </a:p>
          <a:p>
            <a:endParaRPr lang="en-IN" dirty="0"/>
          </a:p>
        </p:txBody>
      </p:sp>
    </p:spTree>
    <p:extLst>
      <p:ext uri="{BB962C8B-B14F-4D97-AF65-F5344CB8AC3E}">
        <p14:creationId xmlns:p14="http://schemas.microsoft.com/office/powerpoint/2010/main" val="95415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0C256-6A4E-1282-60F0-43330FB2A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D2F0C-9F42-CE77-A0E8-34DA406F7E1F}"/>
              </a:ext>
            </a:extLst>
          </p:cNvPr>
          <p:cNvSpPr>
            <a:spLocks noGrp="1"/>
          </p:cNvSpPr>
          <p:nvPr>
            <p:ph type="title"/>
          </p:nvPr>
        </p:nvSpPr>
        <p:spPr/>
        <p:txBody>
          <a:bodyPr/>
          <a:lstStyle/>
          <a:p>
            <a:r>
              <a:rPr lang="en-US" dirty="0"/>
              <a:t>Profiling tools</a:t>
            </a:r>
            <a:endParaRPr lang="en-IN" dirty="0"/>
          </a:p>
        </p:txBody>
      </p:sp>
      <p:sp>
        <p:nvSpPr>
          <p:cNvPr id="3" name="Content Placeholder 2">
            <a:extLst>
              <a:ext uri="{FF2B5EF4-FFF2-40B4-BE49-F238E27FC236}">
                <a16:creationId xmlns:a16="http://schemas.microsoft.com/office/drawing/2014/main" id="{B8F323B1-C168-3C18-295F-00FF154E208C}"/>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Visual Studio offers a choice of performance measurement and profiling tools. </a:t>
            </a:r>
          </a:p>
          <a:p>
            <a:r>
              <a:rPr lang="en-US" b="0" i="0" dirty="0">
                <a:solidFill>
                  <a:srgbClr val="161616"/>
                </a:solidFill>
                <a:effectLst/>
                <a:latin typeface="Segoe UI" panose="020B0502040204020203" pitchFamily="34" charset="0"/>
              </a:rPr>
              <a:t>Some tools, like CPU Usage and Memory Usage, can run either on release builds or while debugging your app (debug build). </a:t>
            </a:r>
          </a:p>
          <a:p>
            <a:r>
              <a:rPr lang="en-US" b="0" i="0" dirty="0">
                <a:solidFill>
                  <a:srgbClr val="161616"/>
                </a:solidFill>
                <a:effectLst/>
                <a:latin typeface="Segoe UI" panose="020B0502040204020203" pitchFamily="34" charset="0"/>
              </a:rPr>
              <a:t>Tools that appear in the </a:t>
            </a:r>
            <a:r>
              <a:rPr lang="en-US" b="0" i="0" u="none" strike="noStrike" dirty="0">
                <a:solidFill>
                  <a:srgbClr val="0065B3"/>
                </a:solidFill>
                <a:effectLst/>
                <a:latin typeface="Segoe UI" panose="020B0502040204020203" pitchFamily="34" charset="0"/>
              </a:rPr>
              <a:t>Diagnostics Tools window</a:t>
            </a:r>
            <a:r>
              <a:rPr lang="en-US" b="0" i="0" dirty="0">
                <a:solidFill>
                  <a:srgbClr val="161616"/>
                </a:solidFill>
                <a:effectLst/>
                <a:latin typeface="Segoe UI" panose="020B0502040204020203" pitchFamily="34" charset="0"/>
              </a:rPr>
              <a:t> run only during a debugging session. </a:t>
            </a:r>
          </a:p>
          <a:p>
            <a:r>
              <a:rPr lang="en-US" b="0" i="0" dirty="0">
                <a:solidFill>
                  <a:srgbClr val="161616"/>
                </a:solidFill>
                <a:effectLst/>
                <a:latin typeface="Segoe UI" panose="020B0502040204020203" pitchFamily="34" charset="0"/>
              </a:rPr>
              <a:t>Tools that appear in the </a:t>
            </a:r>
            <a:r>
              <a:rPr lang="en-US" b="0" i="0" u="none" strike="noStrike" dirty="0">
                <a:solidFill>
                  <a:srgbClr val="0065B3"/>
                </a:solidFill>
                <a:effectLst/>
                <a:latin typeface="Segoe UI" panose="020B0502040204020203" pitchFamily="34" charset="0"/>
              </a:rPr>
              <a:t>Performance Profiler</a:t>
            </a:r>
            <a:r>
              <a:rPr lang="en-US" b="0" i="0" dirty="0">
                <a:solidFill>
                  <a:srgbClr val="161616"/>
                </a:solidFill>
                <a:effectLst/>
                <a:latin typeface="Segoe UI" panose="020B0502040204020203" pitchFamily="34" charset="0"/>
              </a:rPr>
              <a:t> run without the debugger, typically on release builds, and you analyze the results after you choose to stop and collect data (for post-mortem analysis).</a:t>
            </a:r>
          </a:p>
          <a:p>
            <a:r>
              <a:rPr lang="en-US" b="0" i="0" dirty="0">
                <a:solidFill>
                  <a:srgbClr val="161616"/>
                </a:solidFill>
                <a:effectLst/>
                <a:latin typeface="Segoe UI" panose="020B0502040204020203" pitchFamily="34" charset="0"/>
              </a:rPr>
              <a:t>Performance Profiler and the debugger-integrated Diagnostic Tools provide different information and experiences. </a:t>
            </a:r>
          </a:p>
          <a:p>
            <a:r>
              <a:rPr lang="en-US" b="0" i="0" dirty="0">
                <a:solidFill>
                  <a:srgbClr val="161616"/>
                </a:solidFill>
                <a:effectLst/>
                <a:latin typeface="Segoe UI" panose="020B0502040204020203" pitchFamily="34" charset="0"/>
              </a:rPr>
              <a:t>While using the Diagnostic Tools, the debugger shows you variable values and lets you use breakpoints.</a:t>
            </a:r>
            <a:endParaRPr lang="en-IN" dirty="0"/>
          </a:p>
        </p:txBody>
      </p:sp>
    </p:spTree>
    <p:extLst>
      <p:ext uri="{BB962C8B-B14F-4D97-AF65-F5344CB8AC3E}">
        <p14:creationId xmlns:p14="http://schemas.microsoft.com/office/powerpoint/2010/main" val="260390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D4D87-69DE-D931-070B-87912EAEA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0C49B-08A8-2907-0A62-9119116720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A48B51-9197-203A-BA59-550830B327A4}"/>
              </a:ext>
            </a:extLst>
          </p:cNvPr>
          <p:cNvSpPr>
            <a:spLocks noGrp="1"/>
          </p:cNvSpPr>
          <p:nvPr>
            <p:ph idx="1"/>
          </p:nvPr>
        </p:nvSpPr>
        <p:spPr>
          <a:xfrm>
            <a:off x="1154954" y="2603499"/>
            <a:ext cx="10331279" cy="3895097"/>
          </a:xfrm>
        </p:spPr>
        <p:txBody>
          <a:bodyPr/>
          <a:lstStyle/>
          <a:p>
            <a:pPr algn="l">
              <a:buNone/>
            </a:pPr>
            <a:r>
              <a:rPr lang="en-US" b="0" i="0" dirty="0">
                <a:solidFill>
                  <a:srgbClr val="161616"/>
                </a:solidFill>
                <a:effectLst/>
                <a:latin typeface="Segoe UI" panose="020B0502040204020203" pitchFamily="34" charset="0"/>
              </a:rPr>
              <a:t>Data collection requires the following tasks: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Setting the app to a Release build.</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Selecting the CPU Usage tool from the Performance Profiler (</a:t>
            </a:r>
            <a:r>
              <a:rPr lang="en-US" b="1" i="0" dirty="0">
                <a:solidFill>
                  <a:srgbClr val="161616"/>
                </a:solidFill>
                <a:effectLst/>
                <a:latin typeface="Segoe UI" panose="020B0502040204020203" pitchFamily="34" charset="0"/>
              </a:rPr>
              <a:t>Alt+F2</a:t>
            </a:r>
            <a:r>
              <a:rPr lang="en-US" b="0" i="0" dirty="0">
                <a:solidFill>
                  <a:srgbClr val="161616"/>
                </a:solidFill>
                <a:effectLst/>
                <a:latin typeface="Segoe UI" panose="020B0502040204020203" pitchFamily="34" charset="0"/>
              </a:rPr>
              <a:t>). (Later steps involve a few of the other tools.)</a:t>
            </a:r>
          </a:p>
          <a:p>
            <a:pPr algn="l">
              <a:spcBef>
                <a:spcPts val="1200"/>
              </a:spcBef>
              <a:spcAft>
                <a:spcPts val="1200"/>
              </a:spcAft>
              <a:buFont typeface="Arial" panose="020B0604020202020204" pitchFamily="34" charset="0"/>
              <a:buChar char="•"/>
            </a:pPr>
            <a:r>
              <a:rPr lang="en-US" b="0" i="0" dirty="0">
                <a:solidFill>
                  <a:srgbClr val="161616"/>
                </a:solidFill>
                <a:effectLst/>
                <a:latin typeface="Segoe UI" panose="020B0502040204020203" pitchFamily="34" charset="0"/>
              </a:rPr>
              <a:t>From the Performance Profiler, start the app and collect a trace.</a:t>
            </a:r>
          </a:p>
          <a:p>
            <a:endParaRPr lang="en-IN" dirty="0"/>
          </a:p>
        </p:txBody>
      </p:sp>
    </p:spTree>
    <p:extLst>
      <p:ext uri="{BB962C8B-B14F-4D97-AF65-F5344CB8AC3E}">
        <p14:creationId xmlns:p14="http://schemas.microsoft.com/office/powerpoint/2010/main" val="2196874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49F7-215D-7775-7240-0210533A2B27}"/>
              </a:ext>
            </a:extLst>
          </p:cNvPr>
          <p:cNvSpPr>
            <a:spLocks noGrp="1"/>
          </p:cNvSpPr>
          <p:nvPr>
            <p:ph type="title"/>
          </p:nvPr>
        </p:nvSpPr>
        <p:spPr/>
        <p:txBody>
          <a:bodyPr/>
          <a:lstStyle/>
          <a:p>
            <a:r>
              <a:rPr lang="en-IN" dirty="0"/>
              <a:t>CPU Usage tool </a:t>
            </a:r>
          </a:p>
        </p:txBody>
      </p:sp>
      <p:sp>
        <p:nvSpPr>
          <p:cNvPr id="3" name="Content Placeholder 2">
            <a:extLst>
              <a:ext uri="{FF2B5EF4-FFF2-40B4-BE49-F238E27FC236}">
                <a16:creationId xmlns:a16="http://schemas.microsoft.com/office/drawing/2014/main" id="{0105F0DC-6ABA-B1D1-F969-57B9D4346C7B}"/>
              </a:ext>
            </a:extLst>
          </p:cNvPr>
          <p:cNvSpPr>
            <a:spLocks noGrp="1"/>
          </p:cNvSpPr>
          <p:nvPr>
            <p:ph idx="1"/>
          </p:nvPr>
        </p:nvSpPr>
        <p:spPr>
          <a:xfrm>
            <a:off x="734767" y="2241652"/>
            <a:ext cx="10722466" cy="3797300"/>
          </a:xfrm>
        </p:spPr>
        <p:txBody>
          <a:bodyPr>
            <a:noAutofit/>
          </a:bodyPr>
          <a:lstStyle/>
          <a:p>
            <a:pPr>
              <a:spcBef>
                <a:spcPts val="1200"/>
              </a:spcBef>
              <a:spcAft>
                <a:spcPts val="1200"/>
              </a:spcAft>
            </a:pPr>
            <a:r>
              <a:rPr lang="en-US" sz="1400" b="1" i="0" dirty="0">
                <a:solidFill>
                  <a:srgbClr val="161616"/>
                </a:solidFill>
                <a:effectLst/>
                <a:latin typeface="Segoe UI" panose="020B0502040204020203" pitchFamily="34" charset="0"/>
              </a:rPr>
              <a:t>Diagnose a slow-down or a process hang in your team’s codebase.</a:t>
            </a:r>
            <a:r>
              <a:rPr lang="en-US" sz="1400" b="0" i="0" dirty="0">
                <a:solidFill>
                  <a:srgbClr val="161616"/>
                </a:solidFill>
                <a:effectLst/>
                <a:latin typeface="Segoe UI" panose="020B0502040204020203" pitchFamily="34" charset="0"/>
              </a:rPr>
              <a:t> </a:t>
            </a:r>
          </a:p>
          <a:p>
            <a:pPr lvl="1">
              <a:lnSpc>
                <a:spcPts val="1920"/>
              </a:lnSpc>
              <a:spcBef>
                <a:spcPts val="1200"/>
              </a:spcBef>
              <a:spcAft>
                <a:spcPts val="1200"/>
              </a:spcAft>
            </a:pPr>
            <a:r>
              <a:rPr lang="en-US" dirty="0">
                <a:solidFill>
                  <a:srgbClr val="161616"/>
                </a:solidFill>
                <a:latin typeface="Segoe UI" panose="020B0502040204020203" pitchFamily="34" charset="0"/>
              </a:rPr>
              <a:t>T</a:t>
            </a:r>
            <a:r>
              <a:rPr lang="en-US" b="0" i="0" dirty="0">
                <a:solidFill>
                  <a:srgbClr val="161616"/>
                </a:solidFill>
                <a:effectLst/>
                <a:latin typeface="Segoe UI" panose="020B0502040204020203" pitchFamily="34" charset="0"/>
              </a:rPr>
              <a:t>ool can help diagnose the issue with your team’s production code. </a:t>
            </a:r>
          </a:p>
          <a:p>
            <a:pPr lvl="1">
              <a:lnSpc>
                <a:spcPts val="1920"/>
              </a:lnSpc>
              <a:spcBef>
                <a:spcPts val="1200"/>
              </a:spcBef>
              <a:spcAft>
                <a:spcPts val="1200"/>
              </a:spcAft>
            </a:pPr>
            <a:r>
              <a:rPr lang="en-US" b="0" i="0" dirty="0">
                <a:solidFill>
                  <a:srgbClr val="161616"/>
                </a:solidFill>
                <a:effectLst/>
                <a:latin typeface="Segoe UI" panose="020B0502040204020203" pitchFamily="34" charset="0"/>
              </a:rPr>
              <a:t>Provides automatic insights and various views of your data so that you can analyze and diagnose performance issues.</a:t>
            </a:r>
          </a:p>
          <a:p>
            <a:pPr>
              <a:spcBef>
                <a:spcPts val="1200"/>
              </a:spcBef>
              <a:spcAft>
                <a:spcPts val="1200"/>
              </a:spcAft>
            </a:pPr>
            <a:r>
              <a:rPr lang="en-US" sz="1400" b="1" i="0" dirty="0">
                <a:solidFill>
                  <a:srgbClr val="161616"/>
                </a:solidFill>
                <a:effectLst/>
                <a:latin typeface="Segoe UI" panose="020B0502040204020203" pitchFamily="34" charset="0"/>
              </a:rPr>
              <a:t>Identify performance issues in DevOps scenarios</a:t>
            </a:r>
            <a:r>
              <a:rPr lang="en-US" sz="1400" b="0" i="0" dirty="0">
                <a:solidFill>
                  <a:srgbClr val="161616"/>
                </a:solidFill>
                <a:effectLst/>
                <a:latin typeface="Segoe UI" panose="020B0502040204020203" pitchFamily="34" charset="0"/>
              </a:rPr>
              <a:t> </a:t>
            </a:r>
          </a:p>
          <a:p>
            <a:pPr lvl="1">
              <a:spcBef>
                <a:spcPts val="1200"/>
              </a:spcBef>
              <a:spcAft>
                <a:spcPts val="1200"/>
              </a:spcAft>
            </a:pPr>
            <a:r>
              <a:rPr lang="en-US" sz="1400" b="0" i="0" dirty="0">
                <a:solidFill>
                  <a:srgbClr val="161616"/>
                </a:solidFill>
                <a:effectLst/>
                <a:latin typeface="Segoe UI" panose="020B0502040204020203" pitchFamily="34" charset="0"/>
              </a:rPr>
              <a:t>Help when a customer reports that some requests or orders are not getting through to the retail website during peak season. </a:t>
            </a:r>
          </a:p>
          <a:p>
            <a:pPr lvl="1">
              <a:spcBef>
                <a:spcPts val="1200"/>
              </a:spcBef>
              <a:spcAft>
                <a:spcPts val="1200"/>
              </a:spcAft>
            </a:pPr>
            <a:r>
              <a:rPr lang="en-US" sz="1400" b="0" i="0" dirty="0">
                <a:solidFill>
                  <a:srgbClr val="161616"/>
                </a:solidFill>
                <a:effectLst/>
                <a:latin typeface="Segoe UI" panose="020B0502040204020203" pitchFamily="34" charset="0"/>
              </a:rPr>
              <a:t>Often, the issues are in production, and it is challenging to debug at that moment, but this tool can help you capture enough information and evidence of the issue.</a:t>
            </a:r>
          </a:p>
          <a:p>
            <a:pPr lvl="1">
              <a:spcBef>
                <a:spcPts val="1200"/>
              </a:spcBef>
              <a:spcAft>
                <a:spcPts val="1200"/>
              </a:spcAft>
            </a:pPr>
            <a:r>
              <a:rPr lang="en-US" sz="1400" b="0" i="0" dirty="0">
                <a:solidFill>
                  <a:srgbClr val="161616"/>
                </a:solidFill>
                <a:effectLst/>
                <a:latin typeface="Segoe UI" panose="020B0502040204020203" pitchFamily="34" charset="0"/>
              </a:rPr>
              <a:t> After collecting a trace file, the analysis can quickly help you understand potential causes and give suggestions within the context of your code so that you can take the next steps to fix the issue.</a:t>
            </a:r>
          </a:p>
          <a:p>
            <a:endParaRPr lang="en-IN" sz="1400" dirty="0"/>
          </a:p>
        </p:txBody>
      </p:sp>
    </p:spTree>
    <p:extLst>
      <p:ext uri="{BB962C8B-B14F-4D97-AF65-F5344CB8AC3E}">
        <p14:creationId xmlns:p14="http://schemas.microsoft.com/office/powerpoint/2010/main" val="2014212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AC47-B526-E087-6FEA-410A7FAB8077}"/>
              </a:ext>
            </a:extLst>
          </p:cNvPr>
          <p:cNvSpPr>
            <a:spLocks noGrp="1"/>
          </p:cNvSpPr>
          <p:nvPr>
            <p:ph type="title"/>
          </p:nvPr>
        </p:nvSpPr>
        <p:spPr/>
        <p:txBody>
          <a:bodyPr/>
          <a:lstStyle/>
          <a:p>
            <a:r>
              <a:rPr lang="en-IN" dirty="0"/>
              <a:t>CPU Usage tool </a:t>
            </a:r>
          </a:p>
        </p:txBody>
      </p:sp>
      <p:sp>
        <p:nvSpPr>
          <p:cNvPr id="3" name="Content Placeholder 2">
            <a:extLst>
              <a:ext uri="{FF2B5EF4-FFF2-40B4-BE49-F238E27FC236}">
                <a16:creationId xmlns:a16="http://schemas.microsoft.com/office/drawing/2014/main" id="{A1B8A0EA-4EE4-46F0-ECC2-582FBDBCEFFE}"/>
              </a:ext>
            </a:extLst>
          </p:cNvPr>
          <p:cNvSpPr>
            <a:spLocks noGrp="1"/>
          </p:cNvSpPr>
          <p:nvPr>
            <p:ph idx="1"/>
          </p:nvPr>
        </p:nvSpPr>
        <p:spPr/>
        <p:txBody>
          <a:bodyPr/>
          <a:lstStyle/>
          <a:p>
            <a:r>
              <a:rPr lang="en-US" b="1" i="0" dirty="0">
                <a:solidFill>
                  <a:srgbClr val="161616"/>
                </a:solidFill>
                <a:effectLst/>
                <a:latin typeface="Segoe UI" panose="020B0502040204020203" pitchFamily="34" charset="0"/>
              </a:rPr>
              <a:t>Check for high CPU utilization</a:t>
            </a:r>
            <a:r>
              <a:rPr lang="en-US" b="0" i="0" dirty="0">
                <a:solidFill>
                  <a:srgbClr val="161616"/>
                </a:solidFill>
                <a:effectLst/>
                <a:latin typeface="Segoe UI" panose="020B0502040204020203" pitchFamily="34" charset="0"/>
              </a:rPr>
              <a:t> </a:t>
            </a:r>
          </a:p>
          <a:p>
            <a:pPr lvl="1"/>
            <a:r>
              <a:rPr lang="en-US" b="0" i="0" dirty="0">
                <a:solidFill>
                  <a:srgbClr val="161616"/>
                </a:solidFill>
                <a:effectLst/>
                <a:latin typeface="Segoe UI" panose="020B0502040204020203" pitchFamily="34" charset="0"/>
              </a:rPr>
              <a:t>If your latency issue isn’t within an API request, then you can check for high CPU utilization and other related issues with the CPU Usage tool. </a:t>
            </a:r>
          </a:p>
          <a:p>
            <a:pPr lvl="1"/>
            <a:r>
              <a:rPr lang="en-US" b="0" i="0" dirty="0">
                <a:solidFill>
                  <a:srgbClr val="161616"/>
                </a:solidFill>
                <a:effectLst/>
                <a:latin typeface="Segoe UI" panose="020B0502040204020203" pitchFamily="34" charset="0"/>
              </a:rPr>
              <a:t>CPU Usage tool can help you identify bottlenecks so that you can narrow down where to optimize.</a:t>
            </a:r>
          </a:p>
          <a:p>
            <a:endParaRPr lang="en-IN" dirty="0"/>
          </a:p>
        </p:txBody>
      </p:sp>
    </p:spTree>
    <p:extLst>
      <p:ext uri="{BB962C8B-B14F-4D97-AF65-F5344CB8AC3E}">
        <p14:creationId xmlns:p14="http://schemas.microsoft.com/office/powerpoint/2010/main" val="2785456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4C1C-D09D-BE8F-612F-2A8E1019552A}"/>
              </a:ext>
            </a:extLst>
          </p:cNvPr>
          <p:cNvSpPr>
            <a:spLocks noGrp="1"/>
          </p:cNvSpPr>
          <p:nvPr>
            <p:ph type="title"/>
          </p:nvPr>
        </p:nvSpPr>
        <p:spPr/>
        <p:txBody>
          <a:bodyPr/>
          <a:lstStyle/>
          <a:p>
            <a:r>
              <a:rPr lang="en-IN" dirty="0"/>
              <a:t>Collect CPU utilization data</a:t>
            </a:r>
          </a:p>
        </p:txBody>
      </p:sp>
      <p:sp>
        <p:nvSpPr>
          <p:cNvPr id="3" name="Content Placeholder 2">
            <a:extLst>
              <a:ext uri="{FF2B5EF4-FFF2-40B4-BE49-F238E27FC236}">
                <a16:creationId xmlns:a16="http://schemas.microsoft.com/office/drawing/2014/main" id="{3BEBC200-7DCB-E1B8-588C-8A083DC760BA}"/>
              </a:ext>
            </a:extLst>
          </p:cNvPr>
          <p:cNvSpPr>
            <a:spLocks noGrp="1"/>
          </p:cNvSpPr>
          <p:nvPr>
            <p:ph idx="1"/>
          </p:nvPr>
        </p:nvSpPr>
        <p:spPr>
          <a:xfrm>
            <a:off x="1154954" y="2603499"/>
            <a:ext cx="10121016" cy="3704393"/>
          </a:xfrm>
        </p:spPr>
        <p:txBody>
          <a:bodyPr>
            <a:noAutofit/>
          </a:bodyPr>
          <a:lstStyle/>
          <a:p>
            <a:pPr algn="l">
              <a:spcBef>
                <a:spcPts val="1200"/>
              </a:spcBef>
              <a:spcAft>
                <a:spcPts val="1200"/>
              </a:spcAft>
              <a:buFont typeface="+mj-lt"/>
              <a:buAutoNum type="arabicPeriod"/>
            </a:pPr>
            <a:r>
              <a:rPr lang="en-US" sz="1600" b="0" i="0" dirty="0">
                <a:solidFill>
                  <a:srgbClr val="161616"/>
                </a:solidFill>
                <a:effectLst/>
                <a:latin typeface="Segoe UI" panose="020B0502040204020203" pitchFamily="34" charset="0"/>
              </a:rPr>
              <a:t>In the Visual Studio project, set the solution configuration to </a:t>
            </a:r>
            <a:r>
              <a:rPr lang="en-US" sz="1600" b="1" i="0" dirty="0">
                <a:solidFill>
                  <a:srgbClr val="161616"/>
                </a:solidFill>
                <a:effectLst/>
                <a:latin typeface="Segoe UI" panose="020B0502040204020203" pitchFamily="34" charset="0"/>
              </a:rPr>
              <a:t>Release</a:t>
            </a:r>
            <a:r>
              <a:rPr lang="en-US" sz="1600" b="0" i="0" dirty="0">
                <a:solidFill>
                  <a:srgbClr val="161616"/>
                </a:solidFill>
                <a:effectLst/>
                <a:latin typeface="Segoe UI" panose="020B0502040204020203" pitchFamily="34" charset="0"/>
              </a:rPr>
              <a:t> and select the deployment target.</a:t>
            </a:r>
          </a:p>
          <a:p>
            <a:pPr algn="l">
              <a:spcBef>
                <a:spcPts val="1200"/>
              </a:spcBef>
              <a:spcAft>
                <a:spcPts val="1200"/>
              </a:spcAft>
              <a:buFont typeface="+mj-lt"/>
              <a:buAutoNum type="arabicPeriod"/>
            </a:pPr>
            <a:r>
              <a:rPr lang="en-US" sz="1600" b="0" i="0" dirty="0">
                <a:solidFill>
                  <a:srgbClr val="161616"/>
                </a:solidFill>
                <a:effectLst/>
                <a:latin typeface="Segoe UI" panose="020B0502040204020203" pitchFamily="34" charset="0"/>
              </a:rPr>
              <a:t>The deployment target typically matches the project name, indicating a local deployment.</a:t>
            </a:r>
          </a:p>
          <a:p>
            <a:pPr algn="l">
              <a:spcBef>
                <a:spcPts val="1200"/>
              </a:spcBef>
              <a:spcAft>
                <a:spcPts val="1200"/>
              </a:spcAft>
              <a:buFont typeface="+mj-lt"/>
              <a:buAutoNum type="arabicPeriod"/>
            </a:pPr>
            <a:endParaRPr lang="en-US" sz="1600" b="0" i="0" dirty="0">
              <a:solidFill>
                <a:srgbClr val="161616"/>
              </a:solidFill>
              <a:effectLst/>
              <a:latin typeface="Segoe UI" panose="020B0502040204020203" pitchFamily="34" charset="0"/>
            </a:endParaRPr>
          </a:p>
          <a:p>
            <a:pPr algn="l">
              <a:spcBef>
                <a:spcPts val="1200"/>
              </a:spcBef>
              <a:spcAft>
                <a:spcPts val="1200"/>
              </a:spcAft>
              <a:buFont typeface="+mj-lt"/>
              <a:buAutoNum type="arabicPeriod"/>
            </a:pPr>
            <a:endParaRPr lang="en-US" sz="1600" b="0" i="0" dirty="0">
              <a:solidFill>
                <a:srgbClr val="161616"/>
              </a:solidFill>
              <a:effectLst/>
              <a:latin typeface="Segoe UI" panose="020B0502040204020203" pitchFamily="34" charset="0"/>
            </a:endParaRPr>
          </a:p>
          <a:p>
            <a:pPr algn="l">
              <a:spcBef>
                <a:spcPts val="1200"/>
              </a:spcBef>
              <a:spcAft>
                <a:spcPts val="1200"/>
              </a:spcAft>
              <a:buFont typeface="+mj-lt"/>
              <a:buAutoNum type="arabicPeriod"/>
            </a:pPr>
            <a:r>
              <a:rPr lang="en-US" sz="1600" b="0" i="0" dirty="0">
                <a:solidFill>
                  <a:srgbClr val="161616"/>
                </a:solidFill>
                <a:effectLst/>
                <a:latin typeface="Segoe UI" panose="020B0502040204020203" pitchFamily="34" charset="0"/>
              </a:rPr>
              <a:t>Select </a:t>
            </a:r>
            <a:r>
              <a:rPr lang="en-US" sz="1600" b="1" i="0" dirty="0">
                <a:solidFill>
                  <a:srgbClr val="161616"/>
                </a:solidFill>
                <a:effectLst/>
                <a:latin typeface="Segoe UI" panose="020B0502040204020203" pitchFamily="34" charset="0"/>
              </a:rPr>
              <a:t>Debug</a:t>
            </a:r>
            <a:r>
              <a:rPr lang="en-US" sz="1600" b="0" i="0" dirty="0">
                <a:solidFill>
                  <a:srgbClr val="161616"/>
                </a:solidFill>
                <a:effectLst/>
                <a:latin typeface="Segoe UI" panose="020B0502040204020203" pitchFamily="34" charset="0"/>
              </a:rPr>
              <a:t> &gt; </a:t>
            </a:r>
            <a:r>
              <a:rPr lang="en-US" sz="1600" b="1" i="0" dirty="0">
                <a:solidFill>
                  <a:srgbClr val="161616"/>
                </a:solidFill>
                <a:effectLst/>
                <a:latin typeface="Segoe UI" panose="020B0502040204020203" pitchFamily="34" charset="0"/>
              </a:rPr>
              <a:t>Performance Profiler</a:t>
            </a:r>
            <a:r>
              <a:rPr lang="en-US" sz="1600" b="0" i="0" dirty="0">
                <a:solidFill>
                  <a:srgbClr val="161616"/>
                </a:solidFill>
                <a:effectLst/>
                <a:latin typeface="Segoe UI" panose="020B0502040204020203" pitchFamily="34" charset="0"/>
              </a:rPr>
              <a:t>.</a:t>
            </a:r>
          </a:p>
          <a:p>
            <a:pPr algn="l">
              <a:spcBef>
                <a:spcPts val="1200"/>
              </a:spcBef>
              <a:spcAft>
                <a:spcPts val="1200"/>
              </a:spcAft>
              <a:buFont typeface="+mj-lt"/>
              <a:buAutoNum type="arabicPeriod"/>
            </a:pPr>
            <a:r>
              <a:rPr lang="en-US" sz="1600" b="0" i="0" dirty="0">
                <a:solidFill>
                  <a:srgbClr val="161616"/>
                </a:solidFill>
                <a:effectLst/>
                <a:latin typeface="Segoe UI" panose="020B0502040204020203" pitchFamily="34" charset="0"/>
              </a:rPr>
              <a:t>Under </a:t>
            </a:r>
            <a:r>
              <a:rPr lang="en-US" sz="1600" b="1" i="0" dirty="0">
                <a:solidFill>
                  <a:srgbClr val="161616"/>
                </a:solidFill>
                <a:effectLst/>
                <a:latin typeface="Segoe UI" panose="020B0502040204020203" pitchFamily="34" charset="0"/>
              </a:rPr>
              <a:t>Available tools</a:t>
            </a:r>
            <a:r>
              <a:rPr lang="en-US" sz="1600" b="0" i="0" dirty="0">
                <a:solidFill>
                  <a:srgbClr val="161616"/>
                </a:solidFill>
                <a:effectLst/>
                <a:latin typeface="Segoe UI" panose="020B0502040204020203" pitchFamily="34" charset="0"/>
              </a:rPr>
              <a:t>, select </a:t>
            </a:r>
            <a:r>
              <a:rPr lang="en-US" sz="1600" b="1" i="0" dirty="0">
                <a:solidFill>
                  <a:srgbClr val="161616"/>
                </a:solidFill>
                <a:effectLst/>
                <a:latin typeface="Segoe UI" panose="020B0502040204020203" pitchFamily="34" charset="0"/>
              </a:rPr>
              <a:t>CPU Usage</a:t>
            </a:r>
            <a:r>
              <a:rPr lang="en-US" sz="1600" b="0" i="0" dirty="0">
                <a:solidFill>
                  <a:srgbClr val="161616"/>
                </a:solidFill>
                <a:effectLst/>
                <a:latin typeface="Segoe UI" panose="020B0502040204020203" pitchFamily="34" charset="0"/>
              </a:rPr>
              <a:t>, and then select </a:t>
            </a:r>
            <a:r>
              <a:rPr lang="en-US" sz="1600" b="1" i="0" dirty="0">
                <a:solidFill>
                  <a:srgbClr val="161616"/>
                </a:solidFill>
                <a:effectLst/>
                <a:latin typeface="Segoe UI" panose="020B0502040204020203" pitchFamily="34" charset="0"/>
              </a:rPr>
              <a:t>Start</a:t>
            </a:r>
            <a:r>
              <a:rPr lang="en-US" sz="1600" b="0" i="0" dirty="0">
                <a:solidFill>
                  <a:srgbClr val="161616"/>
                </a:solidFill>
                <a:effectLst/>
                <a:latin typeface="Segoe UI" panose="020B0502040204020203" pitchFamily="34" charset="0"/>
              </a:rPr>
              <a:t>.</a:t>
            </a:r>
          </a:p>
          <a:p>
            <a:pPr marL="0" indent="0" algn="l">
              <a:spcBef>
                <a:spcPts val="1200"/>
              </a:spcBef>
              <a:spcAft>
                <a:spcPts val="1200"/>
              </a:spcAft>
              <a:buNone/>
            </a:pPr>
            <a:r>
              <a:rPr lang="en-US" sz="1600" b="0" i="0" dirty="0">
                <a:solidFill>
                  <a:srgbClr val="161616"/>
                </a:solidFill>
                <a:effectLst/>
                <a:latin typeface="Segoe UI" panose="020B0502040204020203" pitchFamily="34" charset="0"/>
              </a:rPr>
              <a:t>If you enable the </a:t>
            </a:r>
            <a:r>
              <a:rPr lang="en-US" sz="1600" b="1" i="0" dirty="0">
                <a:solidFill>
                  <a:srgbClr val="161616"/>
                </a:solidFill>
                <a:effectLst/>
                <a:latin typeface="Segoe UI" panose="020B0502040204020203" pitchFamily="34" charset="0"/>
              </a:rPr>
              <a:t>Start with collection paused</a:t>
            </a:r>
            <a:r>
              <a:rPr lang="en-US" sz="1600" b="0" i="0" dirty="0">
                <a:solidFill>
                  <a:srgbClr val="161616"/>
                </a:solidFill>
                <a:effectLst/>
                <a:latin typeface="Segoe UI" panose="020B0502040204020203" pitchFamily="34" charset="0"/>
              </a:rPr>
              <a:t> option before starting the profiler, data will not be collected until you select the </a:t>
            </a:r>
            <a:r>
              <a:rPr lang="en-US" sz="1600" b="1" i="0" dirty="0">
                <a:solidFill>
                  <a:srgbClr val="161616"/>
                </a:solidFill>
                <a:effectLst/>
                <a:latin typeface="Segoe UI" panose="020B0502040204020203" pitchFamily="34" charset="0"/>
              </a:rPr>
              <a:t>Record</a:t>
            </a:r>
            <a:r>
              <a:rPr lang="en-US" sz="1600" b="0" i="0" dirty="0">
                <a:solidFill>
                  <a:srgbClr val="161616"/>
                </a:solidFill>
                <a:effectLst/>
                <a:latin typeface="Segoe UI" panose="020B0502040204020203" pitchFamily="34" charset="0"/>
              </a:rPr>
              <a:t> button in the diagnostic session view.</a:t>
            </a:r>
          </a:p>
          <a:p>
            <a:pPr>
              <a:buNone/>
            </a:pPr>
            <a:br>
              <a:rPr lang="en-US" sz="1600" b="0" i="0" dirty="0">
                <a:solidFill>
                  <a:srgbClr val="161616"/>
                </a:solidFill>
                <a:effectLst/>
                <a:latin typeface="Segoe UI" panose="020B0502040204020203" pitchFamily="34" charset="0"/>
              </a:rPr>
            </a:br>
            <a:endParaRPr lang="en-US" sz="1600" b="0" i="0" dirty="0">
              <a:solidFill>
                <a:srgbClr val="161616"/>
              </a:solidFill>
              <a:effectLst/>
              <a:latin typeface="Segoe UI" panose="020B0502040204020203" pitchFamily="34" charset="0"/>
            </a:endParaRPr>
          </a:p>
          <a:p>
            <a:endParaRPr lang="en-IN" sz="1600" dirty="0"/>
          </a:p>
        </p:txBody>
      </p:sp>
      <p:pic>
        <p:nvPicPr>
          <p:cNvPr id="24578" name="Picture 2" descr="Screenshot that shows Select Release and Local Machine.">
            <a:extLst>
              <a:ext uri="{FF2B5EF4-FFF2-40B4-BE49-F238E27FC236}">
                <a16:creationId xmlns:a16="http://schemas.microsoft.com/office/drawing/2014/main" id="{B92ADB45-DD22-436B-EB63-5A6B57F11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630" y="3477747"/>
            <a:ext cx="39624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59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creenshot that shows Select CPU Usage.">
            <a:extLst>
              <a:ext uri="{FF2B5EF4-FFF2-40B4-BE49-F238E27FC236}">
                <a16:creationId xmlns:a16="http://schemas.microsoft.com/office/drawing/2014/main" id="{212BCD74-CFC8-1852-BC14-535C5ED89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395288"/>
            <a:ext cx="8572500" cy="606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9626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D53414-E7B4-C4D2-9049-9D4E1D722718}"/>
              </a:ext>
            </a:extLst>
          </p:cNvPr>
          <p:cNvSpPr txBox="1"/>
          <p:nvPr/>
        </p:nvSpPr>
        <p:spPr>
          <a:xfrm>
            <a:off x="822715" y="361549"/>
            <a:ext cx="10854221" cy="646331"/>
          </a:xfrm>
          <a:prstGeom prst="rect">
            <a:avLst/>
          </a:prstGeom>
          <a:noFill/>
        </p:spPr>
        <p:txBody>
          <a:bodyPr wrap="square">
            <a:spAutoFit/>
          </a:bodyPr>
          <a:lstStyle/>
          <a:p>
            <a:pPr algn="l">
              <a:buNone/>
            </a:pPr>
            <a:r>
              <a:rPr lang="en-US" b="0" i="0" dirty="0">
                <a:solidFill>
                  <a:srgbClr val="161616"/>
                </a:solidFill>
                <a:effectLst/>
                <a:latin typeface="Segoe UI" panose="020B0502040204020203" pitchFamily="34" charset="0"/>
              </a:rPr>
              <a:t>After the app starts, the diagnostic session begins and displays CPU utilization data. When you're finished collecting data, select </a:t>
            </a:r>
            <a:r>
              <a:rPr lang="en-US" b="1" i="0" dirty="0">
                <a:solidFill>
                  <a:srgbClr val="161616"/>
                </a:solidFill>
                <a:effectLst/>
                <a:latin typeface="Segoe UI" panose="020B0502040204020203" pitchFamily="34" charset="0"/>
              </a:rPr>
              <a:t>Stop Collection</a:t>
            </a:r>
            <a:r>
              <a:rPr lang="en-US" b="0" i="0" dirty="0">
                <a:solidFill>
                  <a:srgbClr val="161616"/>
                </a:solidFill>
                <a:effectLst/>
                <a:latin typeface="Segoe UI" panose="020B0502040204020203" pitchFamily="34" charset="0"/>
              </a:rPr>
              <a:t>.</a:t>
            </a:r>
          </a:p>
        </p:txBody>
      </p:sp>
      <p:pic>
        <p:nvPicPr>
          <p:cNvPr id="26626" name="Picture 2" descr="Screenshot that shows Stop CPU Usage data collection.">
            <a:extLst>
              <a:ext uri="{FF2B5EF4-FFF2-40B4-BE49-F238E27FC236}">
                <a16:creationId xmlns:a16="http://schemas.microsoft.com/office/drawing/2014/main" id="{D87EE064-76F1-25DA-061B-6A5E67CFD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614" y="1385913"/>
            <a:ext cx="7023389" cy="533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177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025E3-F209-88F0-9061-22F22AC6023A}"/>
              </a:ext>
            </a:extLst>
          </p:cNvPr>
          <p:cNvSpPr txBox="1"/>
          <p:nvPr/>
        </p:nvSpPr>
        <p:spPr>
          <a:xfrm>
            <a:off x="817826" y="261756"/>
            <a:ext cx="6974230" cy="3693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The CPU Usage tool analyzes the data and displays the report</a:t>
            </a:r>
            <a:endParaRPr lang="en-IN" dirty="0"/>
          </a:p>
        </p:txBody>
      </p:sp>
      <p:pic>
        <p:nvPicPr>
          <p:cNvPr id="27650" name="Picture 2" descr="Screenshot that shows CPU Usage report.">
            <a:extLst>
              <a:ext uri="{FF2B5EF4-FFF2-40B4-BE49-F238E27FC236}">
                <a16:creationId xmlns:a16="http://schemas.microsoft.com/office/drawing/2014/main" id="{23E27ABE-E40A-B926-47AB-36DE4BD55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128" y="731241"/>
            <a:ext cx="10879893" cy="586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964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EC9A4-0EBD-51DB-C0FA-76F93A284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05195-1E60-0381-6669-FA208CA28BC5}"/>
              </a:ext>
            </a:extLst>
          </p:cNvPr>
          <p:cNvSpPr>
            <a:spLocks noGrp="1"/>
          </p:cNvSpPr>
          <p:nvPr>
            <p:ph type="title"/>
          </p:nvPr>
        </p:nvSpPr>
        <p:spPr/>
        <p:txBody>
          <a:bodyPr/>
          <a:lstStyle/>
          <a:p>
            <a:r>
              <a:rPr lang="en-IN" dirty="0"/>
              <a:t>CPU utilization data columns</a:t>
            </a:r>
          </a:p>
        </p:txBody>
      </p:sp>
      <p:graphicFrame>
        <p:nvGraphicFramePr>
          <p:cNvPr id="5" name="Content Placeholder 4">
            <a:extLst>
              <a:ext uri="{FF2B5EF4-FFF2-40B4-BE49-F238E27FC236}">
                <a16:creationId xmlns:a16="http://schemas.microsoft.com/office/drawing/2014/main" id="{7CEAE2F8-EA01-899D-4053-3244E154047D}"/>
              </a:ext>
            </a:extLst>
          </p:cNvPr>
          <p:cNvGraphicFramePr>
            <a:graphicFrameLocks noGrp="1"/>
          </p:cNvGraphicFramePr>
          <p:nvPr>
            <p:ph idx="1"/>
            <p:extLst>
              <p:ext uri="{D42A27DB-BD31-4B8C-83A1-F6EECF244321}">
                <p14:modId xmlns:p14="http://schemas.microsoft.com/office/powerpoint/2010/main" val="1156788459"/>
              </p:ext>
            </p:extLst>
          </p:nvPr>
        </p:nvGraphicFramePr>
        <p:xfrm>
          <a:off x="523213" y="2603500"/>
          <a:ext cx="11290639" cy="4211320"/>
        </p:xfrm>
        <a:graphic>
          <a:graphicData uri="http://schemas.openxmlformats.org/drawingml/2006/table">
            <a:tbl>
              <a:tblPr firstRow="1" bandRow="1">
                <a:tableStyleId>{5C22544A-7EE6-4342-B048-85BDC9FD1C3A}</a:tableStyleId>
              </a:tblPr>
              <a:tblGrid>
                <a:gridCol w="2396550">
                  <a:extLst>
                    <a:ext uri="{9D8B030D-6E8A-4147-A177-3AD203B41FA5}">
                      <a16:colId xmlns:a16="http://schemas.microsoft.com/office/drawing/2014/main" val="4257315862"/>
                    </a:ext>
                  </a:extLst>
                </a:gridCol>
                <a:gridCol w="8894089">
                  <a:extLst>
                    <a:ext uri="{9D8B030D-6E8A-4147-A177-3AD203B41FA5}">
                      <a16:colId xmlns:a16="http://schemas.microsoft.com/office/drawing/2014/main" val="3858870687"/>
                    </a:ext>
                  </a:extLst>
                </a:gridCol>
              </a:tblGrid>
              <a:tr h="370840">
                <a:tc>
                  <a:txBody>
                    <a:bodyPr/>
                    <a:lstStyle/>
                    <a:p>
                      <a:pPr algn="l" fontAlgn="t"/>
                      <a:r>
                        <a:rPr lang="en-IN" dirty="0">
                          <a:effectLst/>
                        </a:rPr>
                        <a:t>Name</a:t>
                      </a:r>
                    </a:p>
                  </a:txBody>
                  <a:tcPr/>
                </a:tc>
                <a:tc>
                  <a:txBody>
                    <a:bodyPr/>
                    <a:lstStyle/>
                    <a:p>
                      <a:pPr algn="l" fontAlgn="t"/>
                      <a:r>
                        <a:rPr lang="en-IN">
                          <a:effectLst/>
                        </a:rPr>
                        <a:t>Description</a:t>
                      </a:r>
                    </a:p>
                  </a:txBody>
                  <a:tcPr/>
                </a:tc>
                <a:extLst>
                  <a:ext uri="{0D108BD9-81ED-4DB2-BD59-A6C34878D82A}">
                    <a16:rowId xmlns:a16="http://schemas.microsoft.com/office/drawing/2014/main" val="3402222642"/>
                  </a:ext>
                </a:extLst>
              </a:tr>
              <a:tr h="370840">
                <a:tc>
                  <a:txBody>
                    <a:bodyPr/>
                    <a:lstStyle/>
                    <a:p>
                      <a:pPr algn="l" fontAlgn="t"/>
                      <a:r>
                        <a:rPr lang="en-IN" b="1">
                          <a:effectLst/>
                        </a:rPr>
                        <a:t>Total CPU [unit, %]</a:t>
                      </a:r>
                      <a:endParaRPr lang="en-IN">
                        <a:effectLst/>
                      </a:endParaRPr>
                    </a:p>
                  </a:txBody>
                  <a:tcPr/>
                </a:tc>
                <a:tc>
                  <a:txBody>
                    <a:bodyPr/>
                    <a:lstStyle/>
                    <a:p>
                      <a:pPr algn="l" fontAlgn="t"/>
                      <a:br>
                        <a:rPr lang="en-US" dirty="0">
                          <a:effectLst/>
                        </a:rPr>
                      </a:br>
                      <a:br>
                        <a:rPr lang="en-US" dirty="0">
                          <a:effectLst/>
                        </a:rPr>
                      </a:br>
                      <a:r>
                        <a:rPr lang="en-US" dirty="0">
                          <a:effectLst/>
                        </a:rPr>
                        <a:t>Milliseconds of CPU computation time and the CPU percentage used by calls to the function, and functions called by the function, in the selected time range. This is different from the </a:t>
                      </a:r>
                      <a:r>
                        <a:rPr lang="en-US" b="1" dirty="0">
                          <a:effectLst/>
                        </a:rPr>
                        <a:t>CPU Utilization</a:t>
                      </a:r>
                      <a:r>
                        <a:rPr lang="en-US" dirty="0">
                          <a:effectLst/>
                        </a:rPr>
                        <a:t> timeline graph, which compares the total CPU activity in a time range to the total available CPU.</a:t>
                      </a:r>
                    </a:p>
                  </a:txBody>
                  <a:tcPr/>
                </a:tc>
                <a:extLst>
                  <a:ext uri="{0D108BD9-81ED-4DB2-BD59-A6C34878D82A}">
                    <a16:rowId xmlns:a16="http://schemas.microsoft.com/office/drawing/2014/main" val="2942383239"/>
                  </a:ext>
                </a:extLst>
              </a:tr>
              <a:tr h="370840">
                <a:tc>
                  <a:txBody>
                    <a:bodyPr/>
                    <a:lstStyle/>
                    <a:p>
                      <a:pPr algn="l" fontAlgn="t"/>
                      <a:r>
                        <a:rPr lang="en-IN" b="1">
                          <a:effectLst/>
                        </a:rPr>
                        <a:t>Self CPU [unit, %]</a:t>
                      </a:r>
                      <a:endParaRPr lang="en-IN">
                        <a:effectLst/>
                      </a:endParaRPr>
                    </a:p>
                  </a:txBody>
                  <a:tcPr/>
                </a:tc>
                <a:tc>
                  <a:txBody>
                    <a:bodyPr/>
                    <a:lstStyle/>
                    <a:p>
                      <a:pPr algn="l" fontAlgn="t"/>
                      <a:br>
                        <a:rPr lang="en-US" dirty="0">
                          <a:effectLst/>
                        </a:rPr>
                      </a:br>
                      <a:br>
                        <a:rPr lang="en-US" dirty="0">
                          <a:effectLst/>
                        </a:rPr>
                      </a:br>
                      <a:r>
                        <a:rPr lang="en-US" dirty="0">
                          <a:effectLst/>
                        </a:rPr>
                        <a:t>Milliseconds of CPU computation time and the CPU percentage used by calls to the function in the selected time range, excluding functions called by the function.</a:t>
                      </a:r>
                    </a:p>
                  </a:txBody>
                  <a:tcPr/>
                </a:tc>
                <a:extLst>
                  <a:ext uri="{0D108BD9-81ED-4DB2-BD59-A6C34878D82A}">
                    <a16:rowId xmlns:a16="http://schemas.microsoft.com/office/drawing/2014/main" val="2620047936"/>
                  </a:ext>
                </a:extLst>
              </a:tr>
              <a:tr h="370840">
                <a:tc>
                  <a:txBody>
                    <a:bodyPr/>
                    <a:lstStyle/>
                    <a:p>
                      <a:pPr algn="l" fontAlgn="t"/>
                      <a:r>
                        <a:rPr lang="en-IN" b="1">
                          <a:effectLst/>
                        </a:rPr>
                        <a:t>Module</a:t>
                      </a:r>
                      <a:endParaRPr lang="en-IN">
                        <a:effectLst/>
                      </a:endParaRPr>
                    </a:p>
                  </a:txBody>
                  <a:tcPr/>
                </a:tc>
                <a:tc>
                  <a:txBody>
                    <a:bodyPr/>
                    <a:lstStyle/>
                    <a:p>
                      <a:pPr algn="l" fontAlgn="t"/>
                      <a:r>
                        <a:rPr lang="en-US" dirty="0">
                          <a:effectLst/>
                        </a:rPr>
                        <a:t>In some views, the Module column is shown, which shows the name of the module containing the function.</a:t>
                      </a:r>
                    </a:p>
                  </a:txBody>
                  <a:tcPr/>
                </a:tc>
                <a:extLst>
                  <a:ext uri="{0D108BD9-81ED-4DB2-BD59-A6C34878D82A}">
                    <a16:rowId xmlns:a16="http://schemas.microsoft.com/office/drawing/2014/main" val="309450785"/>
                  </a:ext>
                </a:extLst>
              </a:tr>
            </a:tbl>
          </a:graphicData>
        </a:graphic>
      </p:graphicFrame>
      <p:pic>
        <p:nvPicPr>
          <p:cNvPr id="7" name="Picture 6">
            <a:extLst>
              <a:ext uri="{FF2B5EF4-FFF2-40B4-BE49-F238E27FC236}">
                <a16:creationId xmlns:a16="http://schemas.microsoft.com/office/drawing/2014/main" id="{5B35481E-473B-868F-752C-A35F20288647}"/>
              </a:ext>
            </a:extLst>
          </p:cNvPr>
          <p:cNvPicPr>
            <a:picLocks noChangeAspect="1"/>
          </p:cNvPicPr>
          <p:nvPr/>
        </p:nvPicPr>
        <p:blipFill>
          <a:blip r:embed="rId2"/>
          <a:stretch>
            <a:fillRect/>
          </a:stretch>
        </p:blipFill>
        <p:spPr>
          <a:xfrm>
            <a:off x="3538334" y="3020622"/>
            <a:ext cx="2905125" cy="542925"/>
          </a:xfrm>
          <a:prstGeom prst="rect">
            <a:avLst/>
          </a:prstGeom>
        </p:spPr>
      </p:pic>
      <p:pic>
        <p:nvPicPr>
          <p:cNvPr id="9" name="Picture 8">
            <a:extLst>
              <a:ext uri="{FF2B5EF4-FFF2-40B4-BE49-F238E27FC236}">
                <a16:creationId xmlns:a16="http://schemas.microsoft.com/office/drawing/2014/main" id="{DFA604F4-0573-8AAA-3128-76D2B28FC78D}"/>
              </a:ext>
            </a:extLst>
          </p:cNvPr>
          <p:cNvPicPr>
            <a:picLocks noChangeAspect="1"/>
          </p:cNvPicPr>
          <p:nvPr/>
        </p:nvPicPr>
        <p:blipFill>
          <a:blip r:embed="rId3"/>
          <a:stretch>
            <a:fillRect/>
          </a:stretch>
        </p:blipFill>
        <p:spPr>
          <a:xfrm>
            <a:off x="3685029" y="4748279"/>
            <a:ext cx="2905125" cy="542925"/>
          </a:xfrm>
          <a:prstGeom prst="rect">
            <a:avLst/>
          </a:prstGeom>
        </p:spPr>
      </p:pic>
    </p:spTree>
    <p:extLst>
      <p:ext uri="{BB962C8B-B14F-4D97-AF65-F5344CB8AC3E}">
        <p14:creationId xmlns:p14="http://schemas.microsoft.com/office/powerpoint/2010/main" val="1095589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C25C6-D90A-E853-11E3-641823AEB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C42B6-EC76-2CA7-00A7-B090D5E3C48C}"/>
              </a:ext>
            </a:extLst>
          </p:cNvPr>
          <p:cNvSpPr>
            <a:spLocks noGrp="1"/>
          </p:cNvSpPr>
          <p:nvPr>
            <p:ph type="title"/>
          </p:nvPr>
        </p:nvSpPr>
        <p:spPr/>
        <p:txBody>
          <a:bodyPr/>
          <a:lstStyle/>
          <a:p>
            <a:r>
              <a:rPr lang="en-IN" dirty="0" err="1"/>
              <a:t>Analyze</a:t>
            </a:r>
            <a:r>
              <a:rPr lang="en-IN" dirty="0"/>
              <a:t> CPU utilization</a:t>
            </a:r>
          </a:p>
        </p:txBody>
      </p:sp>
      <p:graphicFrame>
        <p:nvGraphicFramePr>
          <p:cNvPr id="4" name="Content Placeholder 3">
            <a:extLst>
              <a:ext uri="{FF2B5EF4-FFF2-40B4-BE49-F238E27FC236}">
                <a16:creationId xmlns:a16="http://schemas.microsoft.com/office/drawing/2014/main" id="{B26A4155-C173-4384-3205-0D70B3259376}"/>
              </a:ext>
            </a:extLst>
          </p:cNvPr>
          <p:cNvGraphicFramePr>
            <a:graphicFrameLocks noGrp="1"/>
          </p:cNvGraphicFramePr>
          <p:nvPr>
            <p:ph idx="1"/>
            <p:extLst>
              <p:ext uri="{D42A27DB-BD31-4B8C-83A1-F6EECF244321}">
                <p14:modId xmlns:p14="http://schemas.microsoft.com/office/powerpoint/2010/main" val="4040130926"/>
              </p:ext>
            </p:extLst>
          </p:nvPr>
        </p:nvGraphicFramePr>
        <p:xfrm>
          <a:off x="229823" y="2283556"/>
          <a:ext cx="11618258" cy="4405744"/>
        </p:xfrm>
        <a:graphic>
          <a:graphicData uri="http://schemas.openxmlformats.org/drawingml/2006/table">
            <a:tbl>
              <a:tblPr firstRow="1" bandRow="1">
                <a:tableStyleId>{5C22544A-7EE6-4342-B048-85BDC9FD1C3A}</a:tableStyleId>
              </a:tblPr>
              <a:tblGrid>
                <a:gridCol w="1633206">
                  <a:extLst>
                    <a:ext uri="{9D8B030D-6E8A-4147-A177-3AD203B41FA5}">
                      <a16:colId xmlns:a16="http://schemas.microsoft.com/office/drawing/2014/main" val="2880045266"/>
                    </a:ext>
                  </a:extLst>
                </a:gridCol>
                <a:gridCol w="9985052">
                  <a:extLst>
                    <a:ext uri="{9D8B030D-6E8A-4147-A177-3AD203B41FA5}">
                      <a16:colId xmlns:a16="http://schemas.microsoft.com/office/drawing/2014/main" val="3638011960"/>
                    </a:ext>
                  </a:extLst>
                </a:gridCol>
              </a:tblGrid>
              <a:tr h="371814">
                <a:tc>
                  <a:txBody>
                    <a:bodyPr/>
                    <a:lstStyle/>
                    <a:p>
                      <a:pPr algn="l" fontAlgn="t"/>
                      <a:r>
                        <a:rPr lang="en-IN" dirty="0">
                          <a:effectLst/>
                        </a:rPr>
                        <a:t>View</a:t>
                      </a:r>
                    </a:p>
                  </a:txBody>
                  <a:tcPr/>
                </a:tc>
                <a:tc>
                  <a:txBody>
                    <a:bodyPr/>
                    <a:lstStyle/>
                    <a:p>
                      <a:pPr algn="l" fontAlgn="t"/>
                      <a:r>
                        <a:rPr lang="en-IN">
                          <a:effectLst/>
                        </a:rPr>
                        <a:t>Description</a:t>
                      </a:r>
                    </a:p>
                  </a:txBody>
                  <a:tcPr/>
                </a:tc>
                <a:extLst>
                  <a:ext uri="{0D108BD9-81ED-4DB2-BD59-A6C34878D82A}">
                    <a16:rowId xmlns:a16="http://schemas.microsoft.com/office/drawing/2014/main" val="2710521276"/>
                  </a:ext>
                </a:extLst>
              </a:tr>
              <a:tr h="916802">
                <a:tc>
                  <a:txBody>
                    <a:bodyPr/>
                    <a:lstStyle/>
                    <a:p>
                      <a:pPr algn="l" fontAlgn="t"/>
                      <a:r>
                        <a:rPr lang="en-IN">
                          <a:effectLst/>
                        </a:rPr>
                        <a:t>Caller/callee</a:t>
                      </a:r>
                    </a:p>
                  </a:txBody>
                  <a:tcPr/>
                </a:tc>
                <a:tc>
                  <a:txBody>
                    <a:bodyPr/>
                    <a:lstStyle/>
                    <a:p>
                      <a:pPr algn="l" fontAlgn="t"/>
                      <a:r>
                        <a:rPr lang="en-US" dirty="0">
                          <a:effectLst/>
                        </a:rPr>
                        <a:t>Detailed view of CPU time for a specific function, the function(s) that called it, and the function(s) that it calls. The performance data is aggregated for the data collection period. You can select calling functions and called functions to traverse the call path.</a:t>
                      </a:r>
                    </a:p>
                  </a:txBody>
                  <a:tcPr/>
                </a:tc>
                <a:extLst>
                  <a:ext uri="{0D108BD9-81ED-4DB2-BD59-A6C34878D82A}">
                    <a16:rowId xmlns:a16="http://schemas.microsoft.com/office/drawing/2014/main" val="4116510869"/>
                  </a:ext>
                </a:extLst>
              </a:tr>
              <a:tr h="641762">
                <a:tc>
                  <a:txBody>
                    <a:bodyPr/>
                    <a:lstStyle/>
                    <a:p>
                      <a:pPr algn="l" fontAlgn="t"/>
                      <a:r>
                        <a:rPr lang="en-IN">
                          <a:effectLst/>
                        </a:rPr>
                        <a:t>Call tree</a:t>
                      </a:r>
                    </a:p>
                  </a:txBody>
                  <a:tcPr/>
                </a:tc>
                <a:tc>
                  <a:txBody>
                    <a:bodyPr/>
                    <a:lstStyle/>
                    <a:p>
                      <a:pPr algn="l" fontAlgn="t"/>
                      <a:r>
                        <a:rPr lang="en-US">
                          <a:effectLst/>
                        </a:rPr>
                        <a:t>Hierarchical view of the function call path. Used to identify call paths that are taking the most CPU time (hot path).</a:t>
                      </a:r>
                    </a:p>
                  </a:txBody>
                  <a:tcPr/>
                </a:tc>
                <a:extLst>
                  <a:ext uri="{0D108BD9-81ED-4DB2-BD59-A6C34878D82A}">
                    <a16:rowId xmlns:a16="http://schemas.microsoft.com/office/drawing/2014/main" val="295042019"/>
                  </a:ext>
                </a:extLst>
              </a:tr>
              <a:tr h="916802">
                <a:tc>
                  <a:txBody>
                    <a:bodyPr/>
                    <a:lstStyle/>
                    <a:p>
                      <a:pPr algn="l" fontAlgn="t"/>
                      <a:r>
                        <a:rPr lang="en-IN">
                          <a:effectLst/>
                        </a:rPr>
                        <a:t>Modules</a:t>
                      </a:r>
                    </a:p>
                  </a:txBody>
                  <a:tcPr/>
                </a:tc>
                <a:tc>
                  <a:txBody>
                    <a:bodyPr/>
                    <a:lstStyle/>
                    <a:p>
                      <a:pPr algn="l" fontAlgn="t"/>
                      <a:r>
                        <a:rPr lang="en-US">
                          <a:effectLst/>
                        </a:rPr>
                        <a:t>View of the CPU time spent in individual modules, aggregated over the data collection period. Used to identify modules that might be performance bottlenecks due to a combination of high call counts and/or performance issues.</a:t>
                      </a:r>
                    </a:p>
                  </a:txBody>
                  <a:tcPr/>
                </a:tc>
                <a:extLst>
                  <a:ext uri="{0D108BD9-81ED-4DB2-BD59-A6C34878D82A}">
                    <a16:rowId xmlns:a16="http://schemas.microsoft.com/office/drawing/2014/main" val="1106995601"/>
                  </a:ext>
                </a:extLst>
              </a:tr>
              <a:tr h="916802">
                <a:tc>
                  <a:txBody>
                    <a:bodyPr/>
                    <a:lstStyle/>
                    <a:p>
                      <a:pPr algn="l" fontAlgn="t"/>
                      <a:r>
                        <a:rPr lang="en-IN">
                          <a:effectLst/>
                        </a:rPr>
                        <a:t>Functions</a:t>
                      </a:r>
                    </a:p>
                  </a:txBody>
                  <a:tcPr/>
                </a:tc>
                <a:tc>
                  <a:txBody>
                    <a:bodyPr/>
                    <a:lstStyle/>
                    <a:p>
                      <a:pPr algn="l" fontAlgn="t"/>
                      <a:r>
                        <a:rPr lang="en-US">
                          <a:effectLst/>
                        </a:rPr>
                        <a:t>View of the CPU time spent in individual functions, aggregated over the data collection period. Used to identify functions that might be performance bottlenecks due to a combination of high call counts and/or performance issues.</a:t>
                      </a:r>
                    </a:p>
                  </a:txBody>
                  <a:tcPr/>
                </a:tc>
                <a:extLst>
                  <a:ext uri="{0D108BD9-81ED-4DB2-BD59-A6C34878D82A}">
                    <a16:rowId xmlns:a16="http://schemas.microsoft.com/office/drawing/2014/main" val="3630908774"/>
                  </a:ext>
                </a:extLst>
              </a:tr>
              <a:tr h="641762">
                <a:tc>
                  <a:txBody>
                    <a:bodyPr/>
                    <a:lstStyle/>
                    <a:p>
                      <a:pPr algn="l" fontAlgn="t"/>
                      <a:r>
                        <a:rPr lang="en-IN">
                          <a:effectLst/>
                        </a:rPr>
                        <a:t>Flame graph</a:t>
                      </a:r>
                    </a:p>
                  </a:txBody>
                  <a:tcPr/>
                </a:tc>
                <a:tc>
                  <a:txBody>
                    <a:bodyPr/>
                    <a:lstStyle/>
                    <a:p>
                      <a:pPr algn="l" fontAlgn="t"/>
                      <a:r>
                        <a:rPr lang="en-US" dirty="0">
                          <a:effectLst/>
                        </a:rPr>
                        <a:t>Hierarchical view of the function call path in a flame graph visualization. Used to identify call paths that are taking the most CPU time (hot path).</a:t>
                      </a:r>
                    </a:p>
                  </a:txBody>
                  <a:tcPr/>
                </a:tc>
                <a:extLst>
                  <a:ext uri="{0D108BD9-81ED-4DB2-BD59-A6C34878D82A}">
                    <a16:rowId xmlns:a16="http://schemas.microsoft.com/office/drawing/2014/main" val="2785013165"/>
                  </a:ext>
                </a:extLst>
              </a:tr>
            </a:tbl>
          </a:graphicData>
        </a:graphic>
      </p:graphicFrame>
    </p:spTree>
    <p:extLst>
      <p:ext uri="{BB962C8B-B14F-4D97-AF65-F5344CB8AC3E}">
        <p14:creationId xmlns:p14="http://schemas.microsoft.com/office/powerpoint/2010/main" val="1228078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D9843-2E6D-0A6C-266F-F1A9E29C38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DE872-D104-2180-0B6A-9E737ED5610E}"/>
              </a:ext>
            </a:extLst>
          </p:cNvPr>
          <p:cNvSpPr>
            <a:spLocks noGrp="1"/>
          </p:cNvSpPr>
          <p:nvPr>
            <p:ph type="title"/>
          </p:nvPr>
        </p:nvSpPr>
        <p:spPr/>
        <p:txBody>
          <a:bodyPr/>
          <a:lstStyle/>
          <a:p>
            <a:r>
              <a:rPr lang="en-IN" dirty="0" err="1"/>
              <a:t>Analyze</a:t>
            </a:r>
            <a:r>
              <a:rPr lang="en-IN" dirty="0"/>
              <a:t> CPU utilization</a:t>
            </a:r>
          </a:p>
        </p:txBody>
      </p:sp>
      <p:sp>
        <p:nvSpPr>
          <p:cNvPr id="3" name="Content Placeholder 2">
            <a:extLst>
              <a:ext uri="{FF2B5EF4-FFF2-40B4-BE49-F238E27FC236}">
                <a16:creationId xmlns:a16="http://schemas.microsoft.com/office/drawing/2014/main" id="{CBF366F8-3BD0-752A-BCBB-FCBCACA117C0}"/>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In all views except Caller/callee, the diagnostic report is sorted by </a:t>
            </a:r>
            <a:r>
              <a:rPr lang="en-US" b="1" i="0" dirty="0">
                <a:solidFill>
                  <a:srgbClr val="161616"/>
                </a:solidFill>
                <a:effectLst/>
                <a:latin typeface="Segoe UI" panose="020B0502040204020203" pitchFamily="34" charset="0"/>
              </a:rPr>
              <a:t>Total CPU</a:t>
            </a:r>
            <a:r>
              <a:rPr lang="en-US" b="0" i="0" dirty="0">
                <a:solidFill>
                  <a:srgbClr val="161616"/>
                </a:solidFill>
                <a:effectLst/>
                <a:latin typeface="Segoe UI" panose="020B0502040204020203" pitchFamily="34" charset="0"/>
              </a:rPr>
              <a:t>, from highest to lowest. </a:t>
            </a:r>
          </a:p>
          <a:p>
            <a:r>
              <a:rPr lang="en-US" b="0" i="0" dirty="0">
                <a:solidFill>
                  <a:srgbClr val="161616"/>
                </a:solidFill>
                <a:effectLst/>
                <a:latin typeface="Segoe UI" panose="020B0502040204020203" pitchFamily="34" charset="0"/>
              </a:rPr>
              <a:t>Change the sort order or sort column by selecting the column headers. </a:t>
            </a:r>
          </a:p>
          <a:p>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an double-click on a function that you are interested in, and you will see the source for the function as well as highlighting that shows where time is spent in that function. </a:t>
            </a:r>
          </a:p>
          <a:p>
            <a:r>
              <a:rPr lang="en-US" dirty="0">
                <a:solidFill>
                  <a:srgbClr val="161616"/>
                </a:solidFill>
                <a:latin typeface="Segoe UI" panose="020B0502040204020203" pitchFamily="34" charset="0"/>
              </a:rPr>
              <a:t>T</a:t>
            </a:r>
            <a:r>
              <a:rPr lang="en-US" b="0" i="0" dirty="0">
                <a:solidFill>
                  <a:srgbClr val="161616"/>
                </a:solidFill>
                <a:effectLst/>
                <a:latin typeface="Segoe UI" panose="020B0502040204020203" pitchFamily="34" charset="0"/>
              </a:rPr>
              <a:t>able shows columns with data such as the time spent in the function, including called functions (Total CPU), and a second column that shows the time spent in a function, excluding called functions (Self CPU).</a:t>
            </a:r>
          </a:p>
          <a:p>
            <a:pPr algn="l"/>
            <a:r>
              <a:rPr lang="en-US" b="0" i="0" dirty="0">
                <a:solidFill>
                  <a:srgbClr val="161616"/>
                </a:solidFill>
                <a:effectLst/>
                <a:latin typeface="Segoe UI" panose="020B0502040204020203" pitchFamily="34" charset="0"/>
              </a:rPr>
              <a:t>This data can help you assess whether the function itself is a performance bottleneck. </a:t>
            </a:r>
          </a:p>
          <a:p>
            <a:pPr algn="l"/>
            <a:r>
              <a:rPr lang="en-US" b="0" i="0" dirty="0">
                <a:solidFill>
                  <a:srgbClr val="161616"/>
                </a:solidFill>
                <a:effectLst/>
                <a:latin typeface="Segoe UI" panose="020B0502040204020203" pitchFamily="34" charset="0"/>
              </a:rPr>
              <a:t>Determine how much data the method is displaying to see if third-party code or runtime libraries are the reason for your endpoints being slow or resource-consumption heavy.</a:t>
            </a:r>
          </a:p>
          <a:p>
            <a:endParaRPr lang="en-IN" dirty="0"/>
          </a:p>
        </p:txBody>
      </p:sp>
    </p:spTree>
    <p:extLst>
      <p:ext uri="{BB962C8B-B14F-4D97-AF65-F5344CB8AC3E}">
        <p14:creationId xmlns:p14="http://schemas.microsoft.com/office/powerpoint/2010/main" val="202804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D6C6B-0487-8614-CF21-9CEECEFE4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72ED2-7395-EAC8-FCD7-B76A9C1A7F77}"/>
              </a:ext>
            </a:extLst>
          </p:cNvPr>
          <p:cNvSpPr>
            <a:spLocks noGrp="1"/>
          </p:cNvSpPr>
          <p:nvPr>
            <p:ph type="title"/>
          </p:nvPr>
        </p:nvSpPr>
        <p:spPr/>
        <p:txBody>
          <a:bodyPr/>
          <a:lstStyle/>
          <a:p>
            <a:r>
              <a:rPr lang="en-US" dirty="0"/>
              <a:t>Profiling tools</a:t>
            </a:r>
            <a:endParaRPr lang="en-IN" dirty="0"/>
          </a:p>
        </p:txBody>
      </p:sp>
      <p:sp>
        <p:nvSpPr>
          <p:cNvPr id="3" name="Content Placeholder 2">
            <a:extLst>
              <a:ext uri="{FF2B5EF4-FFF2-40B4-BE49-F238E27FC236}">
                <a16:creationId xmlns:a16="http://schemas.microsoft.com/office/drawing/2014/main" id="{FC6C27D1-39F8-A71C-2088-0214F592B4B8}"/>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Release build performance numbers in the Performance Profiler are the most precise and accurate. </a:t>
            </a:r>
          </a:p>
          <a:p>
            <a:r>
              <a:rPr lang="en-US" b="0" i="0" dirty="0">
                <a:solidFill>
                  <a:srgbClr val="161616"/>
                </a:solidFill>
                <a:effectLst/>
                <a:latin typeface="Segoe UI" panose="020B0502040204020203" pitchFamily="34" charset="0"/>
              </a:rPr>
              <a:t>These tools give you results closer to the end-user experience. </a:t>
            </a:r>
          </a:p>
          <a:p>
            <a:r>
              <a:rPr lang="en-US" b="0" i="0" dirty="0">
                <a:solidFill>
                  <a:srgbClr val="161616"/>
                </a:solidFill>
                <a:effectLst/>
                <a:latin typeface="Segoe UI" panose="020B0502040204020203" pitchFamily="34" charset="0"/>
              </a:rPr>
              <a:t>Typically, this is the preferred method for using the profiling tools. </a:t>
            </a:r>
          </a:p>
          <a:p>
            <a:r>
              <a:rPr lang="en-US" b="0" i="0" dirty="0">
                <a:solidFill>
                  <a:srgbClr val="161616"/>
                </a:solidFill>
                <a:effectLst/>
                <a:latin typeface="Segoe UI" panose="020B0502040204020203" pitchFamily="34" charset="0"/>
              </a:rPr>
              <a:t>However, there may be scenarios where using the debugger in a debug build may help to narrow down the performance problem, especially if you want to use debugger features such as breakpoints and code stepping.</a:t>
            </a:r>
            <a:endParaRPr lang="en-IN" dirty="0"/>
          </a:p>
        </p:txBody>
      </p:sp>
    </p:spTree>
    <p:extLst>
      <p:ext uri="{BB962C8B-B14F-4D97-AF65-F5344CB8AC3E}">
        <p14:creationId xmlns:p14="http://schemas.microsoft.com/office/powerpoint/2010/main" val="1305831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73F41-7D54-455A-6B50-84C206EC9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134FA-2883-936C-2C53-DF713EAEB112}"/>
              </a:ext>
            </a:extLst>
          </p:cNvPr>
          <p:cNvSpPr>
            <a:spLocks noGrp="1"/>
          </p:cNvSpPr>
          <p:nvPr>
            <p:ph type="title"/>
          </p:nvPr>
        </p:nvSpPr>
        <p:spPr/>
        <p:txBody>
          <a:bodyPr/>
          <a:lstStyle/>
          <a:p>
            <a:r>
              <a:rPr lang="en-IN" dirty="0"/>
              <a:t>CPU Usage call tree</a:t>
            </a:r>
          </a:p>
        </p:txBody>
      </p:sp>
      <p:sp>
        <p:nvSpPr>
          <p:cNvPr id="3" name="Content Placeholder 2">
            <a:extLst>
              <a:ext uri="{FF2B5EF4-FFF2-40B4-BE49-F238E27FC236}">
                <a16:creationId xmlns:a16="http://schemas.microsoft.com/office/drawing/2014/main" id="{268CC952-7E4A-416B-0AB2-2A7574ECC878}"/>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To view the call tree, select the parent node in the report. By default, the </a:t>
            </a:r>
            <a:r>
              <a:rPr lang="en-US" b="1" i="0" dirty="0">
                <a:solidFill>
                  <a:srgbClr val="161616"/>
                </a:solidFill>
                <a:effectLst/>
                <a:latin typeface="Segoe UI" panose="020B0502040204020203" pitchFamily="34" charset="0"/>
              </a:rPr>
              <a:t>CPU Usage</a:t>
            </a:r>
            <a:r>
              <a:rPr lang="en-US" b="0" i="0" dirty="0">
                <a:solidFill>
                  <a:srgbClr val="161616"/>
                </a:solidFill>
                <a:effectLst/>
                <a:latin typeface="Segoe UI" panose="020B0502040204020203" pitchFamily="34" charset="0"/>
              </a:rPr>
              <a:t> page opens to the </a:t>
            </a:r>
            <a:r>
              <a:rPr lang="en-US" b="1" i="0" dirty="0">
                <a:solidFill>
                  <a:srgbClr val="161616"/>
                </a:solidFill>
                <a:effectLst/>
                <a:latin typeface="Segoe UI" panose="020B0502040204020203" pitchFamily="34" charset="0"/>
              </a:rPr>
              <a:t>Caller/Callee</a:t>
            </a:r>
            <a:r>
              <a:rPr lang="en-US" b="0" i="0" dirty="0">
                <a:solidFill>
                  <a:srgbClr val="161616"/>
                </a:solidFill>
                <a:effectLst/>
                <a:latin typeface="Segoe UI" panose="020B0502040204020203" pitchFamily="34" charset="0"/>
              </a:rPr>
              <a:t> view. </a:t>
            </a:r>
          </a:p>
          <a:p>
            <a:r>
              <a:rPr lang="en-US" b="0" i="0" dirty="0">
                <a:solidFill>
                  <a:srgbClr val="161616"/>
                </a:solidFill>
                <a:effectLst/>
                <a:latin typeface="Segoe UI" panose="020B0502040204020203" pitchFamily="34" charset="0"/>
              </a:rPr>
              <a:t>In the </a:t>
            </a:r>
            <a:r>
              <a:rPr lang="en-US" b="1" i="0" dirty="0">
                <a:solidFill>
                  <a:srgbClr val="161616"/>
                </a:solidFill>
                <a:effectLst/>
                <a:latin typeface="Segoe UI" panose="020B0502040204020203" pitchFamily="34" charset="0"/>
              </a:rPr>
              <a:t>Current View</a:t>
            </a:r>
            <a:r>
              <a:rPr lang="en-US" b="0" i="0" dirty="0">
                <a:solidFill>
                  <a:srgbClr val="161616"/>
                </a:solidFill>
                <a:effectLst/>
                <a:latin typeface="Segoe UI" panose="020B0502040204020203" pitchFamily="34" charset="0"/>
              </a:rPr>
              <a:t> dropdown, select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a:t>
            </a:r>
          </a:p>
          <a:p>
            <a:pPr algn="l"/>
            <a:r>
              <a:rPr lang="en-US" dirty="0">
                <a:solidFill>
                  <a:srgbClr val="161616"/>
                </a:solidFill>
                <a:latin typeface="Segoe UI" panose="020B0502040204020203" pitchFamily="34" charset="0"/>
              </a:rPr>
              <a:t>C</a:t>
            </a:r>
            <a:r>
              <a:rPr lang="en-US" b="0" i="0" dirty="0">
                <a:solidFill>
                  <a:srgbClr val="161616"/>
                </a:solidFill>
                <a:effectLst/>
                <a:latin typeface="Segoe UI" panose="020B0502040204020203" pitchFamily="34" charset="0"/>
              </a:rPr>
              <a:t>an click the </a:t>
            </a:r>
            <a:r>
              <a:rPr lang="en-US" b="1" i="0" dirty="0">
                <a:solidFill>
                  <a:srgbClr val="161616"/>
                </a:solidFill>
                <a:effectLst/>
                <a:latin typeface="Segoe UI" panose="020B0502040204020203" pitchFamily="34" charset="0"/>
              </a:rPr>
              <a:t>Expand Hot Path</a:t>
            </a:r>
            <a:r>
              <a:rPr lang="en-US" b="0" i="0" dirty="0">
                <a:solidFill>
                  <a:srgbClr val="161616"/>
                </a:solidFill>
                <a:effectLst/>
                <a:latin typeface="Segoe UI" panose="020B0502040204020203" pitchFamily="34" charset="0"/>
              </a:rPr>
              <a:t> and </a:t>
            </a:r>
            <a:r>
              <a:rPr lang="en-US" b="1" i="0" dirty="0">
                <a:solidFill>
                  <a:srgbClr val="161616"/>
                </a:solidFill>
                <a:effectLst/>
                <a:latin typeface="Segoe UI" panose="020B0502040204020203" pitchFamily="34" charset="0"/>
              </a:rPr>
              <a:t>Show Hot Path</a:t>
            </a:r>
            <a:r>
              <a:rPr lang="en-US" b="0" i="0" dirty="0">
                <a:solidFill>
                  <a:srgbClr val="161616"/>
                </a:solidFill>
                <a:effectLst/>
                <a:latin typeface="Segoe UI" panose="020B0502040204020203" pitchFamily="34" charset="0"/>
              </a:rPr>
              <a:t> buttons to see the function calls that use the highest percentage of the CPU in the call tree view.</a:t>
            </a:r>
          </a:p>
          <a:p>
            <a:endParaRPr lang="en-IN" dirty="0"/>
          </a:p>
        </p:txBody>
      </p:sp>
    </p:spTree>
    <p:extLst>
      <p:ext uri="{BB962C8B-B14F-4D97-AF65-F5344CB8AC3E}">
        <p14:creationId xmlns:p14="http://schemas.microsoft.com/office/powerpoint/2010/main" val="1024736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3BFF6-C3B1-3370-1662-169B5C7773C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E2DB7B8-BA5E-6713-8799-4D902380F555}"/>
              </a:ext>
            </a:extLst>
          </p:cNvPr>
          <p:cNvSpPr>
            <a:spLocks noGrp="1"/>
          </p:cNvSpPr>
          <p:nvPr>
            <p:ph idx="1"/>
          </p:nvPr>
        </p:nvSpPr>
        <p:spPr/>
        <p:txBody>
          <a:bodyPr/>
          <a:lstStyle/>
          <a:p>
            <a:endParaRPr lang="en-IN"/>
          </a:p>
        </p:txBody>
      </p:sp>
      <p:pic>
        <p:nvPicPr>
          <p:cNvPr id="20482" name="Picture 2" descr="Screenshot that shows Call tree structure.">
            <a:extLst>
              <a:ext uri="{FF2B5EF4-FFF2-40B4-BE49-F238E27FC236}">
                <a16:creationId xmlns:a16="http://schemas.microsoft.com/office/drawing/2014/main" id="{D8402F2F-FBF2-8025-1524-859B12B9B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075"/>
            <a:ext cx="12192000" cy="591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281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456C6-8A7B-8A0C-6B8A-F0A7EC6BF79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2861867-8229-D943-705B-87BFB9214074}"/>
              </a:ext>
            </a:extLst>
          </p:cNvPr>
          <p:cNvPicPr>
            <a:picLocks noChangeAspect="1"/>
          </p:cNvPicPr>
          <p:nvPr/>
        </p:nvPicPr>
        <p:blipFill>
          <a:blip r:embed="rId2"/>
          <a:stretch>
            <a:fillRect/>
          </a:stretch>
        </p:blipFill>
        <p:spPr>
          <a:xfrm>
            <a:off x="558838" y="1031756"/>
            <a:ext cx="10888275" cy="4713940"/>
          </a:xfrm>
          <a:prstGeom prst="rect">
            <a:avLst/>
          </a:prstGeom>
        </p:spPr>
      </p:pic>
    </p:spTree>
    <p:extLst>
      <p:ext uri="{BB962C8B-B14F-4D97-AF65-F5344CB8AC3E}">
        <p14:creationId xmlns:p14="http://schemas.microsoft.com/office/powerpoint/2010/main" val="39801023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81E15-9C8E-5D58-FF7F-EFC60E535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5B46C-AB28-E188-D772-2BEBE8F9A6C2}"/>
              </a:ext>
            </a:extLst>
          </p:cNvPr>
          <p:cNvSpPr>
            <a:spLocks noGrp="1"/>
          </p:cNvSpPr>
          <p:nvPr>
            <p:ph type="title"/>
          </p:nvPr>
        </p:nvSpPr>
        <p:spPr/>
        <p:txBody>
          <a:bodyPr/>
          <a:lstStyle/>
          <a:p>
            <a:r>
              <a:rPr lang="en-IN" dirty="0"/>
              <a:t>External code</a:t>
            </a:r>
          </a:p>
        </p:txBody>
      </p:sp>
      <p:sp>
        <p:nvSpPr>
          <p:cNvPr id="3" name="Content Placeholder 2">
            <a:extLst>
              <a:ext uri="{FF2B5EF4-FFF2-40B4-BE49-F238E27FC236}">
                <a16:creationId xmlns:a16="http://schemas.microsoft.com/office/drawing/2014/main" id="{813250E9-FE87-5B8A-9963-9CA662F9E91A}"/>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System and framework functions that are executed by your code are called </a:t>
            </a:r>
            <a:r>
              <a:rPr lang="en-US" b="0" i="1" dirty="0">
                <a:solidFill>
                  <a:srgbClr val="161616"/>
                </a:solidFill>
                <a:effectLst/>
                <a:latin typeface="Segoe UI" panose="020B0502040204020203" pitchFamily="34" charset="0"/>
              </a:rPr>
              <a:t>external code</a:t>
            </a:r>
            <a:r>
              <a:rPr lang="en-US" b="0" i="0" dirty="0">
                <a:solidFill>
                  <a:srgbClr val="161616"/>
                </a:solidFill>
                <a:effectLst/>
                <a:latin typeface="Segoe UI" panose="020B0502040204020203" pitchFamily="34" charset="0"/>
              </a:rPr>
              <a:t>. </a:t>
            </a:r>
          </a:p>
          <a:p>
            <a:r>
              <a:rPr lang="en-US" b="0" i="0" dirty="0">
                <a:solidFill>
                  <a:srgbClr val="161616"/>
                </a:solidFill>
                <a:effectLst/>
                <a:latin typeface="Segoe UI" panose="020B0502040204020203" pitchFamily="34" charset="0"/>
              </a:rPr>
              <a:t>External code functions start and stop the app, draw the UI, control threading, and provide other low-level services to the app. </a:t>
            </a:r>
          </a:p>
          <a:p>
            <a:r>
              <a:rPr lang="en-US" b="0" i="0" dirty="0">
                <a:solidFill>
                  <a:srgbClr val="161616"/>
                </a:solidFill>
                <a:effectLst/>
                <a:latin typeface="Segoe UI" panose="020B0502040204020203" pitchFamily="34" charset="0"/>
              </a:rPr>
              <a:t>In most cases, you aren't interested in external code, so the CPU Usage call tree gathers the external functions of a user method into one </a:t>
            </a:r>
            <a:r>
              <a:rPr lang="en-US" b="1" i="0" dirty="0">
                <a:solidFill>
                  <a:srgbClr val="161616"/>
                </a:solidFill>
                <a:effectLst/>
                <a:latin typeface="Segoe UI" panose="020B0502040204020203" pitchFamily="34" charset="0"/>
              </a:rPr>
              <a:t>[External Call]</a:t>
            </a:r>
            <a:r>
              <a:rPr lang="en-US" b="0" i="0" dirty="0">
                <a:solidFill>
                  <a:srgbClr val="161616"/>
                </a:solidFill>
                <a:effectLst/>
                <a:latin typeface="Segoe UI" panose="020B0502040204020203" pitchFamily="34" charset="0"/>
              </a:rPr>
              <a:t> node.</a:t>
            </a:r>
          </a:p>
          <a:p>
            <a:pPr algn="l"/>
            <a:r>
              <a:rPr lang="en-US" b="0" i="0" dirty="0">
                <a:solidFill>
                  <a:srgbClr val="161616"/>
                </a:solidFill>
                <a:effectLst/>
                <a:latin typeface="Segoe UI" panose="020B0502040204020203" pitchFamily="34" charset="0"/>
              </a:rPr>
              <a:t>To view the call paths of external code, on the main report summary page (right pane), deselect </a:t>
            </a:r>
            <a:r>
              <a:rPr lang="en-US" b="1" i="0" dirty="0">
                <a:solidFill>
                  <a:srgbClr val="161616"/>
                </a:solidFill>
                <a:effectLst/>
                <a:latin typeface="Segoe UI" panose="020B0502040204020203" pitchFamily="34" charset="0"/>
              </a:rPr>
              <a:t>Show Just My Code</a:t>
            </a:r>
            <a:r>
              <a:rPr lang="en-US" b="0" i="0" dirty="0">
                <a:solidFill>
                  <a:srgbClr val="161616"/>
                </a:solidFill>
                <a:effectLst/>
                <a:latin typeface="Segoe UI" panose="020B0502040204020203" pitchFamily="34" charset="0"/>
              </a:rPr>
              <a:t> from the </a:t>
            </a: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dropdown, and then select </a:t>
            </a:r>
            <a:r>
              <a:rPr lang="en-US" b="1" i="0" dirty="0">
                <a:solidFill>
                  <a:srgbClr val="161616"/>
                </a:solidFill>
                <a:effectLst/>
                <a:latin typeface="Segoe UI" panose="020B0502040204020203" pitchFamily="34" charset="0"/>
              </a:rPr>
              <a:t>Apply</a:t>
            </a:r>
            <a:r>
              <a:rPr lang="en-US" b="0" i="0" dirty="0">
                <a:solidFill>
                  <a:srgbClr val="161616"/>
                </a:solidFill>
                <a:effectLst/>
                <a:latin typeface="Segoe UI" panose="020B0502040204020203" pitchFamily="34" charset="0"/>
              </a:rPr>
              <a:t>.</a:t>
            </a:r>
          </a:p>
          <a:p>
            <a:pPr algn="l"/>
            <a:r>
              <a:rPr lang="en-US" b="0" i="0" dirty="0">
                <a:solidFill>
                  <a:srgbClr val="161616"/>
                </a:solidFill>
                <a:effectLst/>
                <a:latin typeface="Segoe UI" panose="020B0502040204020203" pitchFamily="34" charset="0"/>
              </a:rPr>
              <a:t>The </a:t>
            </a:r>
            <a:r>
              <a:rPr lang="en-US" b="1" i="0" dirty="0">
                <a:solidFill>
                  <a:srgbClr val="161616"/>
                </a:solidFill>
                <a:effectLst/>
                <a:latin typeface="Segoe UI" panose="020B0502040204020203" pitchFamily="34" charset="0"/>
              </a:rPr>
              <a:t>Settings</a:t>
            </a:r>
            <a:r>
              <a:rPr lang="en-US" b="0" i="0" dirty="0">
                <a:solidFill>
                  <a:srgbClr val="161616"/>
                </a:solidFill>
                <a:effectLst/>
                <a:latin typeface="Segoe UI" panose="020B0502040204020203" pitchFamily="34" charset="0"/>
              </a:rPr>
              <a:t> dropdown is available on the main report summary page, not the detailed views.</a:t>
            </a:r>
          </a:p>
          <a:p>
            <a:endParaRPr lang="en-IN" dirty="0"/>
          </a:p>
        </p:txBody>
      </p:sp>
      <p:pic>
        <p:nvPicPr>
          <p:cNvPr id="21506" name="Picture 2" descr="Screenshot that shows Settings, then Show Just My Code.">
            <a:extLst>
              <a:ext uri="{FF2B5EF4-FFF2-40B4-BE49-F238E27FC236}">
                <a16:creationId xmlns:a16="http://schemas.microsoft.com/office/drawing/2014/main" id="{1864E62D-1867-8935-4AE7-7C4AADF7C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365" y="5384476"/>
            <a:ext cx="305752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758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70483-DAAA-E6E7-18EA-84AF02A0E1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783FFD-5F61-8F32-3CDD-29DDB814A643}"/>
              </a:ext>
            </a:extLst>
          </p:cNvPr>
          <p:cNvSpPr>
            <a:spLocks noGrp="1"/>
          </p:cNvSpPr>
          <p:nvPr>
            <p:ph type="title"/>
          </p:nvPr>
        </p:nvSpPr>
        <p:spPr/>
        <p:txBody>
          <a:bodyPr/>
          <a:lstStyle/>
          <a:p>
            <a:r>
              <a:rPr lang="en-IN" dirty="0"/>
              <a:t>External code</a:t>
            </a:r>
          </a:p>
        </p:txBody>
      </p:sp>
      <p:sp>
        <p:nvSpPr>
          <p:cNvPr id="3" name="Content Placeholder 2">
            <a:extLst>
              <a:ext uri="{FF2B5EF4-FFF2-40B4-BE49-F238E27FC236}">
                <a16:creationId xmlns:a16="http://schemas.microsoft.com/office/drawing/2014/main" id="{8E1002C2-63F5-E720-6114-5AB87EA28069}"/>
              </a:ext>
            </a:extLst>
          </p:cNvPr>
          <p:cNvSpPr>
            <a:spLocks noGrp="1"/>
          </p:cNvSpPr>
          <p:nvPr>
            <p:ph sz="half" idx="1"/>
          </p:nvPr>
        </p:nvSpPr>
        <p:spPr>
          <a:xfrm>
            <a:off x="304122" y="2554602"/>
            <a:ext cx="3299690" cy="3416301"/>
          </a:xfrm>
        </p:spPr>
        <p:txBody>
          <a:bodyPr>
            <a:normAutofit fontScale="92500" lnSpcReduction="10000"/>
          </a:bodyPr>
          <a:lstStyle/>
          <a:p>
            <a:r>
              <a:rPr lang="en-US" b="0" i="0" dirty="0">
                <a:solidFill>
                  <a:srgbClr val="161616"/>
                </a:solidFill>
                <a:effectLst/>
                <a:latin typeface="Segoe UI" panose="020B0502040204020203" pitchFamily="34" charset="0"/>
              </a:rPr>
              <a:t>When you disable </a:t>
            </a:r>
            <a:r>
              <a:rPr lang="en-US" b="1" i="0" dirty="0">
                <a:solidFill>
                  <a:srgbClr val="161616"/>
                </a:solidFill>
                <a:effectLst/>
                <a:latin typeface="Segoe UI" panose="020B0502040204020203" pitchFamily="34" charset="0"/>
              </a:rPr>
              <a:t>Show Just My Code</a:t>
            </a:r>
            <a:r>
              <a:rPr lang="en-US" b="0" i="0" dirty="0">
                <a:solidFill>
                  <a:srgbClr val="161616"/>
                </a:solidFill>
                <a:effectLst/>
                <a:latin typeface="Segoe UI" panose="020B0502040204020203" pitchFamily="34" charset="0"/>
              </a:rPr>
              <a:t>, the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 view of the </a:t>
            </a:r>
            <a:r>
              <a:rPr lang="en-US" b="1" i="0" dirty="0">
                <a:solidFill>
                  <a:srgbClr val="161616"/>
                </a:solidFill>
                <a:effectLst/>
                <a:latin typeface="Segoe UI" panose="020B0502040204020203" pitchFamily="34" charset="0"/>
              </a:rPr>
              <a:t>CPU Usage</a:t>
            </a:r>
            <a:r>
              <a:rPr lang="en-US" b="0" i="0" dirty="0">
                <a:solidFill>
                  <a:srgbClr val="161616"/>
                </a:solidFill>
                <a:effectLst/>
                <a:latin typeface="Segoe UI" panose="020B0502040204020203" pitchFamily="34" charset="0"/>
              </a:rPr>
              <a:t> page expands the external code calls.</a:t>
            </a:r>
          </a:p>
          <a:p>
            <a:pPr algn="l"/>
            <a:r>
              <a:rPr lang="en-US" b="0" i="0" dirty="0">
                <a:solidFill>
                  <a:srgbClr val="161616"/>
                </a:solidFill>
                <a:effectLst/>
                <a:latin typeface="Segoe UI" panose="020B0502040204020203" pitchFamily="34" charset="0"/>
              </a:rPr>
              <a:t>Many external code call chains are deeply nested, so the width of the chain can exceed the display width of the </a:t>
            </a:r>
            <a:r>
              <a:rPr lang="en-US" b="1" i="0" dirty="0">
                <a:solidFill>
                  <a:srgbClr val="161616"/>
                </a:solidFill>
                <a:effectLst/>
                <a:latin typeface="Segoe UI" panose="020B0502040204020203" pitchFamily="34" charset="0"/>
              </a:rPr>
              <a:t>Function Name</a:t>
            </a:r>
            <a:r>
              <a:rPr lang="en-US" b="0" i="0" dirty="0">
                <a:solidFill>
                  <a:srgbClr val="161616"/>
                </a:solidFill>
                <a:effectLst/>
                <a:latin typeface="Segoe UI" panose="020B0502040204020203" pitchFamily="34" charset="0"/>
              </a:rPr>
              <a:t> column. </a:t>
            </a:r>
          </a:p>
          <a:p>
            <a:pPr algn="l"/>
            <a:r>
              <a:rPr lang="en-US" b="0" i="0" dirty="0">
                <a:solidFill>
                  <a:srgbClr val="161616"/>
                </a:solidFill>
                <a:effectLst/>
                <a:latin typeface="Segoe UI" panose="020B0502040204020203" pitchFamily="34" charset="0"/>
              </a:rPr>
              <a:t>The function names then appear as shown in the image.</a:t>
            </a:r>
          </a:p>
          <a:p>
            <a:endParaRPr lang="en-IN" dirty="0"/>
          </a:p>
        </p:txBody>
      </p:sp>
      <p:pic>
        <p:nvPicPr>
          <p:cNvPr id="22530" name="Picture 2" descr="Screenshot that shows nested external code in the call tree.">
            <a:extLst>
              <a:ext uri="{FF2B5EF4-FFF2-40B4-BE49-F238E27FC236}">
                <a16:creationId xmlns:a16="http://schemas.microsoft.com/office/drawing/2014/main" id="{2CEE66DE-D076-286C-A282-02DC9B476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3985" y="2750892"/>
            <a:ext cx="79248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37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85C2-F27A-A618-581C-24F815C5A9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BEBD8-D146-8FFA-0D88-89A8C8D97548}"/>
              </a:ext>
            </a:extLst>
          </p:cNvPr>
          <p:cNvSpPr>
            <a:spLocks noGrp="1"/>
          </p:cNvSpPr>
          <p:nvPr>
            <p:ph type="title"/>
          </p:nvPr>
        </p:nvSpPr>
        <p:spPr/>
        <p:txBody>
          <a:bodyPr/>
          <a:lstStyle/>
          <a:p>
            <a:r>
              <a:rPr lang="en-IN" dirty="0"/>
              <a:t>External code</a:t>
            </a:r>
          </a:p>
        </p:txBody>
      </p:sp>
      <p:sp>
        <p:nvSpPr>
          <p:cNvPr id="3" name="Content Placeholder 2">
            <a:extLst>
              <a:ext uri="{FF2B5EF4-FFF2-40B4-BE49-F238E27FC236}">
                <a16:creationId xmlns:a16="http://schemas.microsoft.com/office/drawing/2014/main" id="{E3C090A1-7BC0-4818-2FC5-4BC0C70E6E8D}"/>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To find a function name you're looking for, use the search box. Hover over the selected line or use the horizontal scroll bar to view the data.</a:t>
            </a:r>
            <a:endParaRPr lang="en-IN" dirty="0"/>
          </a:p>
        </p:txBody>
      </p:sp>
      <p:pic>
        <p:nvPicPr>
          <p:cNvPr id="23554" name="Picture 2" descr="Screenshot that shows Search for nested external code.">
            <a:extLst>
              <a:ext uri="{FF2B5EF4-FFF2-40B4-BE49-F238E27FC236}">
                <a16:creationId xmlns:a16="http://schemas.microsoft.com/office/drawing/2014/main" id="{5CFF61B1-75A0-01E2-9498-FC9CB4586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7" y="4100861"/>
            <a:ext cx="12192000" cy="136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80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7B4F-1FE7-40A1-BC41-B31843786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78EEB-656B-0962-F471-DE651CA449E1}"/>
              </a:ext>
            </a:extLst>
          </p:cNvPr>
          <p:cNvSpPr>
            <a:spLocks noGrp="1"/>
          </p:cNvSpPr>
          <p:nvPr>
            <p:ph type="title"/>
          </p:nvPr>
        </p:nvSpPr>
        <p:spPr/>
        <p:txBody>
          <a:bodyPr/>
          <a:lstStyle/>
          <a:p>
            <a:r>
              <a:rPr lang="en-US" dirty="0"/>
              <a:t>Asynchronous functions in the CPU usage call tree</a:t>
            </a:r>
            <a:endParaRPr lang="en-IN" dirty="0"/>
          </a:p>
        </p:txBody>
      </p:sp>
      <p:sp>
        <p:nvSpPr>
          <p:cNvPr id="3" name="Content Placeholder 2">
            <a:extLst>
              <a:ext uri="{FF2B5EF4-FFF2-40B4-BE49-F238E27FC236}">
                <a16:creationId xmlns:a16="http://schemas.microsoft.com/office/drawing/2014/main" id="{EF9E89A5-1895-A997-41A3-D56FBAF6A34D}"/>
              </a:ext>
            </a:extLst>
          </p:cNvPr>
          <p:cNvSpPr>
            <a:spLocks noGrp="1"/>
          </p:cNvSpPr>
          <p:nvPr>
            <p:ph idx="1"/>
          </p:nvPr>
        </p:nvSpPr>
        <p:spPr>
          <a:xfrm>
            <a:off x="1154954" y="2603499"/>
            <a:ext cx="10331279" cy="3895097"/>
          </a:xfrm>
        </p:spPr>
        <p:txBody>
          <a:bodyPr/>
          <a:lstStyle/>
          <a:p>
            <a:pPr algn="l"/>
            <a:r>
              <a:rPr lang="en-US" b="0" i="0" dirty="0">
                <a:solidFill>
                  <a:srgbClr val="161616"/>
                </a:solidFill>
                <a:effectLst/>
                <a:latin typeface="Segoe UI" panose="020B0502040204020203" pitchFamily="34" charset="0"/>
              </a:rPr>
              <a:t>When the compiler encounters an asynchronous method, it creates a hidden class to control the method's execution. </a:t>
            </a:r>
          </a:p>
          <a:p>
            <a:pPr algn="l"/>
            <a:r>
              <a:rPr lang="en-US" b="0" i="0" dirty="0">
                <a:solidFill>
                  <a:srgbClr val="161616"/>
                </a:solidFill>
                <a:effectLst/>
                <a:latin typeface="Segoe UI" panose="020B0502040204020203" pitchFamily="34" charset="0"/>
              </a:rPr>
              <a:t>Conceptually, the class is a state machine. </a:t>
            </a:r>
          </a:p>
          <a:p>
            <a:pPr algn="l"/>
            <a:r>
              <a:rPr lang="en-US" b="0" i="0" dirty="0">
                <a:solidFill>
                  <a:srgbClr val="161616"/>
                </a:solidFill>
                <a:effectLst/>
                <a:latin typeface="Segoe UI" panose="020B0502040204020203" pitchFamily="34" charset="0"/>
              </a:rPr>
              <a:t>The class has compiler-generated functions that asynchronously call the original methods, and the callbacks, scheduler, and iterators needed to run them. </a:t>
            </a:r>
          </a:p>
          <a:p>
            <a:pPr algn="l"/>
            <a:r>
              <a:rPr lang="en-US" b="0" i="0" dirty="0">
                <a:solidFill>
                  <a:srgbClr val="161616"/>
                </a:solidFill>
                <a:effectLst/>
                <a:latin typeface="Segoe UI" panose="020B0502040204020203" pitchFamily="34" charset="0"/>
              </a:rPr>
              <a:t>When a parent method calls the original method, the compiler removes the method from the execution context of the parent, and runs the hidden class methods in the context of the system and framework code that controls app execution. </a:t>
            </a:r>
          </a:p>
          <a:p>
            <a:pPr algn="l"/>
            <a:r>
              <a:rPr lang="en-US" b="0" i="0" dirty="0">
                <a:solidFill>
                  <a:srgbClr val="161616"/>
                </a:solidFill>
                <a:effectLst/>
                <a:latin typeface="Segoe UI" panose="020B0502040204020203" pitchFamily="34" charset="0"/>
              </a:rPr>
              <a:t>The asynchronous methods are often, but not always, executed on one or more different threads.</a:t>
            </a:r>
          </a:p>
          <a:p>
            <a:pPr algn="l"/>
            <a:r>
              <a:rPr lang="en-US" b="0" i="0" dirty="0">
                <a:solidFill>
                  <a:srgbClr val="161616"/>
                </a:solidFill>
                <a:effectLst/>
                <a:latin typeface="Segoe UI" panose="020B0502040204020203" pitchFamily="34" charset="0"/>
              </a:rPr>
              <a:t> This code appears in the </a:t>
            </a:r>
            <a:r>
              <a:rPr lang="en-US" b="1" i="0" dirty="0">
                <a:solidFill>
                  <a:srgbClr val="161616"/>
                </a:solidFill>
                <a:effectLst/>
                <a:latin typeface="Segoe UI" panose="020B0502040204020203" pitchFamily="34" charset="0"/>
              </a:rPr>
              <a:t>CPU Usage</a:t>
            </a:r>
            <a:r>
              <a:rPr lang="en-US" b="0" i="0" dirty="0">
                <a:solidFill>
                  <a:srgbClr val="161616"/>
                </a:solidFill>
                <a:effectLst/>
                <a:latin typeface="Segoe UI" panose="020B0502040204020203" pitchFamily="34" charset="0"/>
              </a:rPr>
              <a:t> call tree as children of the </a:t>
            </a:r>
            <a:r>
              <a:rPr lang="en-US" b="1" i="0" dirty="0">
                <a:solidFill>
                  <a:srgbClr val="161616"/>
                </a:solidFill>
                <a:effectLst/>
                <a:latin typeface="Segoe UI" panose="020B0502040204020203" pitchFamily="34" charset="0"/>
              </a:rPr>
              <a:t>[External Code]</a:t>
            </a:r>
            <a:r>
              <a:rPr lang="en-US" b="0" i="0" dirty="0">
                <a:solidFill>
                  <a:srgbClr val="161616"/>
                </a:solidFill>
                <a:effectLst/>
                <a:latin typeface="Segoe UI" panose="020B0502040204020203" pitchFamily="34" charset="0"/>
              </a:rPr>
              <a:t> node immediately below the top node of the tree.</a:t>
            </a:r>
          </a:p>
          <a:p>
            <a:endParaRPr lang="en-IN" dirty="0"/>
          </a:p>
        </p:txBody>
      </p:sp>
    </p:spTree>
    <p:extLst>
      <p:ext uri="{BB962C8B-B14F-4D97-AF65-F5344CB8AC3E}">
        <p14:creationId xmlns:p14="http://schemas.microsoft.com/office/powerpoint/2010/main" val="379151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Screenshot that shows expanded asynchronous node.">
            <a:extLst>
              <a:ext uri="{FF2B5EF4-FFF2-40B4-BE49-F238E27FC236}">
                <a16:creationId xmlns:a16="http://schemas.microsoft.com/office/drawing/2014/main" id="{973F4F8D-622B-D175-DF4E-C47601E4B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3" y="1524000"/>
            <a:ext cx="80295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976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6694-79F3-EDA1-5174-7097CD759D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FAC89-6E94-72C4-E67E-ED81FD655BB0}"/>
              </a:ext>
            </a:extLst>
          </p:cNvPr>
          <p:cNvSpPr>
            <a:spLocks noGrp="1"/>
          </p:cNvSpPr>
          <p:nvPr>
            <p:ph type="title"/>
          </p:nvPr>
        </p:nvSpPr>
        <p:spPr/>
        <p:txBody>
          <a:bodyPr/>
          <a:lstStyle/>
          <a:p>
            <a:r>
              <a:rPr lang="en-US" dirty="0"/>
              <a:t>Identify hot paths with a flame graph</a:t>
            </a:r>
            <a:endParaRPr lang="en-IN" dirty="0"/>
          </a:p>
        </p:txBody>
      </p:sp>
      <p:sp>
        <p:nvSpPr>
          <p:cNvPr id="3" name="Content Placeholder 2">
            <a:extLst>
              <a:ext uri="{FF2B5EF4-FFF2-40B4-BE49-F238E27FC236}">
                <a16:creationId xmlns:a16="http://schemas.microsoft.com/office/drawing/2014/main" id="{13C315E4-8DD9-95DB-5465-5E4ECA7E9E5B}"/>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Visual Studio profiling tools for CPU utilization and instrumentation include the </a:t>
            </a:r>
            <a:r>
              <a:rPr lang="en-US" b="1" i="0" dirty="0">
                <a:solidFill>
                  <a:srgbClr val="161616"/>
                </a:solidFill>
                <a:effectLst/>
                <a:latin typeface="Segoe UI" panose="020B0502040204020203" pitchFamily="34" charset="0"/>
              </a:rPr>
              <a:t>Flame Graph</a:t>
            </a:r>
            <a:r>
              <a:rPr lang="en-US" b="0" i="0" dirty="0">
                <a:solidFill>
                  <a:srgbClr val="161616"/>
                </a:solidFill>
                <a:effectLst/>
                <a:latin typeface="Segoe UI" panose="020B0502040204020203" pitchFamily="34" charset="0"/>
              </a:rPr>
              <a:t> view. </a:t>
            </a:r>
          </a:p>
          <a:p>
            <a:r>
              <a:rPr lang="en-US" b="1" i="0" dirty="0">
                <a:solidFill>
                  <a:srgbClr val="161616"/>
                </a:solidFill>
                <a:effectLst/>
                <a:latin typeface="Segoe UI" panose="020B0502040204020203" pitchFamily="34" charset="0"/>
              </a:rPr>
              <a:t>Flame Graph</a:t>
            </a:r>
            <a:r>
              <a:rPr lang="en-US" b="0" i="0" dirty="0">
                <a:solidFill>
                  <a:srgbClr val="161616"/>
                </a:solidFill>
                <a:effectLst/>
                <a:latin typeface="Segoe UI" panose="020B0502040204020203" pitchFamily="34" charset="0"/>
              </a:rPr>
              <a:t> helps you identify </a:t>
            </a:r>
            <a:r>
              <a:rPr lang="en-US" b="0" i="1" dirty="0">
                <a:solidFill>
                  <a:srgbClr val="161616"/>
                </a:solidFill>
                <a:effectLst/>
                <a:latin typeface="Segoe UI" panose="020B0502040204020203" pitchFamily="34" charset="0"/>
              </a:rPr>
              <a:t>hot paths</a:t>
            </a:r>
            <a:r>
              <a:rPr lang="en-US" b="0" i="0" dirty="0">
                <a:solidFill>
                  <a:srgbClr val="161616"/>
                </a:solidFill>
                <a:effectLst/>
                <a:latin typeface="Segoe UI" panose="020B0502040204020203" pitchFamily="34" charset="0"/>
              </a:rPr>
              <a:t> in your code by showing a visualization of the call tree.</a:t>
            </a:r>
          </a:p>
          <a:p>
            <a:r>
              <a:rPr lang="en-US" b="0" i="0" dirty="0">
                <a:solidFill>
                  <a:srgbClr val="161616"/>
                </a:solidFill>
                <a:effectLst/>
                <a:latin typeface="Segoe UI" panose="020B0502040204020203" pitchFamily="34" charset="0"/>
              </a:rPr>
              <a:t> The </a:t>
            </a:r>
            <a:r>
              <a:rPr lang="en-US" b="0" i="1" dirty="0">
                <a:solidFill>
                  <a:srgbClr val="161616"/>
                </a:solidFill>
                <a:effectLst/>
                <a:latin typeface="Segoe UI" panose="020B0502040204020203" pitchFamily="34" charset="0"/>
              </a:rPr>
              <a:t>hot path</a:t>
            </a:r>
            <a:r>
              <a:rPr lang="en-US" b="0" i="0" dirty="0">
                <a:solidFill>
                  <a:srgbClr val="161616"/>
                </a:solidFill>
                <a:effectLst/>
                <a:latin typeface="Segoe UI" panose="020B0502040204020203" pitchFamily="34" charset="0"/>
              </a:rPr>
              <a:t> is the call stack for the functions that are using the most CPU or the most time, and is often a good place to look for potential performance optimizations. </a:t>
            </a:r>
          </a:p>
          <a:p>
            <a:r>
              <a:rPr lang="en-US" b="0" i="0" dirty="0">
                <a:solidFill>
                  <a:srgbClr val="161616"/>
                </a:solidFill>
                <a:effectLst/>
                <a:latin typeface="Segoe UI" panose="020B0502040204020203" pitchFamily="34" charset="0"/>
              </a:rPr>
              <a:t>The graph gives a visual overview of where time is being spent in your application and you can click on specific nodes to dig into them further.</a:t>
            </a:r>
            <a:endParaRPr lang="en-IN" dirty="0"/>
          </a:p>
        </p:txBody>
      </p:sp>
    </p:spTree>
    <p:extLst>
      <p:ext uri="{BB962C8B-B14F-4D97-AF65-F5344CB8AC3E}">
        <p14:creationId xmlns:p14="http://schemas.microsoft.com/office/powerpoint/2010/main" val="581962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4D3C9E6E-B749-2B7E-67D6-B60416635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325"/>
            <a:ext cx="12192000" cy="571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05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A5AFE-E711-17E3-7919-BA2BD6543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86F03-9C08-6EC5-0DB2-CE52274801A0}"/>
              </a:ext>
            </a:extLst>
          </p:cNvPr>
          <p:cNvSpPr>
            <a:spLocks noGrp="1"/>
          </p:cNvSpPr>
          <p:nvPr>
            <p:ph type="title"/>
          </p:nvPr>
        </p:nvSpPr>
        <p:spPr/>
        <p:txBody>
          <a:bodyPr/>
          <a:lstStyle/>
          <a:p>
            <a:r>
              <a:rPr lang="en-IN" dirty="0"/>
              <a:t> Performance Profiler tools</a:t>
            </a:r>
          </a:p>
        </p:txBody>
      </p:sp>
      <p:sp>
        <p:nvSpPr>
          <p:cNvPr id="3" name="Content Placeholder 2">
            <a:extLst>
              <a:ext uri="{FF2B5EF4-FFF2-40B4-BE49-F238E27FC236}">
                <a16:creationId xmlns:a16="http://schemas.microsoft.com/office/drawing/2014/main" id="{48C2A4E5-69A4-29A3-8640-B39E82B7F03A}"/>
              </a:ext>
            </a:extLst>
          </p:cNvPr>
          <p:cNvSpPr>
            <a:spLocks noGrp="1"/>
          </p:cNvSpPr>
          <p:nvPr>
            <p:ph idx="1"/>
          </p:nvPr>
        </p:nvSpPr>
        <p:spPr>
          <a:xfrm>
            <a:off x="1154954" y="2603499"/>
            <a:ext cx="10331279" cy="3895097"/>
          </a:xfrm>
        </p:spPr>
        <p:txBody>
          <a:bodyPr>
            <a:normAutofit/>
          </a:bodyPr>
          <a:lstStyle/>
          <a:p>
            <a:r>
              <a:rPr lang="en-IN" dirty="0"/>
              <a:t>CPU usage</a:t>
            </a:r>
          </a:p>
          <a:p>
            <a:r>
              <a:rPr lang="en-IN" dirty="0"/>
              <a:t>.NET object allocation</a:t>
            </a:r>
          </a:p>
          <a:p>
            <a:r>
              <a:rPr lang="en-IN" dirty="0"/>
              <a:t>Memory usage</a:t>
            </a:r>
          </a:p>
          <a:p>
            <a:r>
              <a:rPr lang="en-IN" dirty="0"/>
              <a:t>Instrumentation</a:t>
            </a:r>
          </a:p>
          <a:p>
            <a:r>
              <a:rPr lang="en-IN" dirty="0"/>
              <a:t>.NET async tool</a:t>
            </a:r>
          </a:p>
          <a:p>
            <a:r>
              <a:rPr lang="en-IN" dirty="0"/>
              <a:t>File I/O</a:t>
            </a:r>
          </a:p>
          <a:p>
            <a:r>
              <a:rPr lang="en-IN" dirty="0"/>
              <a:t>.NET Counters</a:t>
            </a:r>
          </a:p>
          <a:p>
            <a:r>
              <a:rPr lang="en-IN" dirty="0"/>
              <a:t>Database tool</a:t>
            </a:r>
          </a:p>
          <a:p>
            <a:r>
              <a:rPr lang="en-IN" dirty="0"/>
              <a:t>GPU usage</a:t>
            </a:r>
          </a:p>
        </p:txBody>
      </p:sp>
    </p:spTree>
    <p:extLst>
      <p:ext uri="{BB962C8B-B14F-4D97-AF65-F5344CB8AC3E}">
        <p14:creationId xmlns:p14="http://schemas.microsoft.com/office/powerpoint/2010/main" val="2021303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365F4-1E0E-9AB1-C092-18FACE82C7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8935B-92CF-2F13-4FFB-C344C368C547}"/>
              </a:ext>
            </a:extLst>
          </p:cNvPr>
          <p:cNvSpPr>
            <a:spLocks noGrp="1"/>
          </p:cNvSpPr>
          <p:nvPr>
            <p:ph type="title"/>
          </p:nvPr>
        </p:nvSpPr>
        <p:spPr/>
        <p:txBody>
          <a:bodyPr/>
          <a:lstStyle/>
          <a:p>
            <a:r>
              <a:rPr lang="en-IN" dirty="0"/>
              <a:t>Investigate hot paths</a:t>
            </a:r>
            <a:br>
              <a:rPr lang="en-IN" dirty="0"/>
            </a:br>
            <a:endParaRPr lang="en-IN" dirty="0"/>
          </a:p>
        </p:txBody>
      </p:sp>
      <p:sp>
        <p:nvSpPr>
          <p:cNvPr id="3" name="Content Placeholder 2">
            <a:extLst>
              <a:ext uri="{FF2B5EF4-FFF2-40B4-BE49-F238E27FC236}">
                <a16:creationId xmlns:a16="http://schemas.microsoft.com/office/drawing/2014/main" id="{B7367A0E-836F-5FFD-0FA3-4358285A6A0E}"/>
              </a:ext>
            </a:extLst>
          </p:cNvPr>
          <p:cNvSpPr>
            <a:spLocks noGrp="1"/>
          </p:cNvSpPr>
          <p:nvPr>
            <p:ph idx="1"/>
          </p:nvPr>
        </p:nvSpPr>
        <p:spPr>
          <a:xfrm>
            <a:off x="1154954" y="2603499"/>
            <a:ext cx="10331279" cy="3895097"/>
          </a:xfrm>
        </p:spPr>
        <p:txBody>
          <a:bodyPr/>
          <a:lstStyle/>
          <a:p>
            <a:pPr>
              <a:buNone/>
            </a:pPr>
            <a:r>
              <a:rPr lang="en-US" dirty="0">
                <a:effectLst/>
              </a:rPr>
              <a:t>The Flame Graph view is in the details view of </a:t>
            </a:r>
            <a:r>
              <a:rPr lang="en-US" i="1" dirty="0">
                <a:effectLst/>
              </a:rPr>
              <a:t>.</a:t>
            </a:r>
            <a:r>
              <a:rPr lang="en-US" i="1" dirty="0" err="1">
                <a:effectLst/>
              </a:rPr>
              <a:t>diagession</a:t>
            </a:r>
            <a:r>
              <a:rPr lang="en-US" dirty="0">
                <a:effectLst/>
              </a:rPr>
              <a:t> report.</a:t>
            </a:r>
          </a:p>
          <a:p>
            <a:pPr>
              <a:spcBef>
                <a:spcPts val="1200"/>
              </a:spcBef>
              <a:spcAft>
                <a:spcPts val="1200"/>
              </a:spcAft>
              <a:buFont typeface="+mj-lt"/>
              <a:buAutoNum type="arabicPeriod"/>
            </a:pPr>
            <a:r>
              <a:rPr lang="en-US" u="none" strike="noStrike" dirty="0">
                <a:solidFill>
                  <a:srgbClr val="0065B3"/>
                </a:solidFill>
                <a:effectLst/>
              </a:rPr>
              <a:t>Start a profiling session</a:t>
            </a:r>
            <a:r>
              <a:rPr lang="en-US" dirty="0">
                <a:effectLst/>
              </a:rPr>
              <a:t> with either the CPU Usage or Instrumentation tool.</a:t>
            </a:r>
          </a:p>
          <a:p>
            <a:pPr algn="l">
              <a:spcBef>
                <a:spcPts val="1200"/>
              </a:spcBef>
              <a:spcAft>
                <a:spcPts val="1200"/>
              </a:spcAft>
              <a:buFont typeface="+mj-lt"/>
              <a:buAutoNum type="arabicPeriod"/>
            </a:pPr>
            <a:r>
              <a:rPr lang="en-US" b="0" i="0" dirty="0">
                <a:solidFill>
                  <a:srgbClr val="161616"/>
                </a:solidFill>
                <a:effectLst/>
                <a:latin typeface="Segoe UI" panose="020B0502040204020203" pitchFamily="34" charset="0"/>
              </a:rPr>
              <a:t>After you've stopped your profiling session and the report loads, select </a:t>
            </a:r>
            <a:r>
              <a:rPr lang="en-US" b="1" i="0" dirty="0">
                <a:solidFill>
                  <a:srgbClr val="161616"/>
                </a:solidFill>
                <a:effectLst/>
                <a:latin typeface="Segoe UI" panose="020B0502040204020203" pitchFamily="34" charset="0"/>
              </a:rPr>
              <a:t>Open details</a:t>
            </a:r>
            <a:r>
              <a:rPr lang="en-US" b="0" i="0" dirty="0">
                <a:solidFill>
                  <a:srgbClr val="161616"/>
                </a:solidFill>
                <a:effectLst/>
                <a:latin typeface="Segoe UI" panose="020B0502040204020203" pitchFamily="34" charset="0"/>
              </a:rPr>
              <a:t>.</a:t>
            </a:r>
          </a:p>
          <a:p>
            <a:pPr>
              <a:buNone/>
            </a:pPr>
            <a:br>
              <a:rPr lang="en-US" dirty="0">
                <a:effectLst/>
              </a:rPr>
            </a:br>
            <a:endParaRPr lang="en-IN" dirty="0"/>
          </a:p>
        </p:txBody>
      </p:sp>
    </p:spTree>
    <p:extLst>
      <p:ext uri="{BB962C8B-B14F-4D97-AF65-F5344CB8AC3E}">
        <p14:creationId xmlns:p14="http://schemas.microsoft.com/office/powerpoint/2010/main" val="638673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Screenshot showing Open Details selected.">
            <a:extLst>
              <a:ext uri="{FF2B5EF4-FFF2-40B4-BE49-F238E27FC236}">
                <a16:creationId xmlns:a16="http://schemas.microsoft.com/office/drawing/2014/main" id="{24A3E4CD-2049-4ECF-B9E6-DD1BA2501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5838"/>
            <a:ext cx="12192000" cy="488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114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2D744-54E0-DDCC-9604-2B144F8F8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D8BCC-FB04-7D3D-6753-0D18C2080F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DB79E2-81FD-626B-D05A-90D1802CD027}"/>
              </a:ext>
            </a:extLst>
          </p:cNvPr>
          <p:cNvSpPr>
            <a:spLocks noGrp="1"/>
          </p:cNvSpPr>
          <p:nvPr>
            <p:ph idx="1"/>
          </p:nvPr>
        </p:nvSpPr>
        <p:spPr>
          <a:xfrm>
            <a:off x="1154954" y="2603499"/>
            <a:ext cx="10331279" cy="3895097"/>
          </a:xfrm>
        </p:spPr>
        <p:txBody>
          <a:bodyPr/>
          <a:lstStyle/>
          <a:p>
            <a:pPr algn="l">
              <a:buNone/>
            </a:pPr>
            <a:r>
              <a:rPr lang="en-US" b="0" i="0" dirty="0">
                <a:solidFill>
                  <a:srgbClr val="161616"/>
                </a:solidFill>
                <a:effectLst/>
                <a:latin typeface="Segoe UI" panose="020B0502040204020203" pitchFamily="34" charset="0"/>
              </a:rPr>
              <a:t>Select </a:t>
            </a:r>
            <a:r>
              <a:rPr lang="en-US" b="1" i="0" dirty="0">
                <a:solidFill>
                  <a:srgbClr val="161616"/>
                </a:solidFill>
                <a:effectLst/>
                <a:latin typeface="Segoe UI" panose="020B0502040204020203" pitchFamily="34" charset="0"/>
              </a:rPr>
              <a:t>Flame Graph</a:t>
            </a:r>
            <a:r>
              <a:rPr lang="en-US" b="0" i="0" dirty="0">
                <a:solidFill>
                  <a:srgbClr val="161616"/>
                </a:solidFill>
                <a:effectLst/>
                <a:latin typeface="Segoe UI" panose="020B0502040204020203" pitchFamily="34" charset="0"/>
              </a:rPr>
              <a:t> in the Current View dropdown selection.</a:t>
            </a:r>
          </a:p>
          <a:p>
            <a:pPr>
              <a:buNone/>
            </a:pPr>
            <a:br>
              <a:rPr lang="en-US" dirty="0"/>
            </a:br>
            <a:endParaRPr lang="en-IN" dirty="0"/>
          </a:p>
        </p:txBody>
      </p:sp>
      <p:pic>
        <p:nvPicPr>
          <p:cNvPr id="32770" name="Picture 2" descr="Screenshot showing Flame Graph view selected.">
            <a:extLst>
              <a:ext uri="{FF2B5EF4-FFF2-40B4-BE49-F238E27FC236}">
                <a16:creationId xmlns:a16="http://schemas.microsoft.com/office/drawing/2014/main" id="{4A5EFD8C-605C-4F05-6A86-2178E499F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799" y="3429000"/>
            <a:ext cx="6325539" cy="265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872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30C6-2221-AE64-4F6C-A22811E47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6EE82-BED0-393E-086B-79C9DE25D3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298D1E9-8941-C333-103D-B3B5AC12B53F}"/>
              </a:ext>
            </a:extLst>
          </p:cNvPr>
          <p:cNvSpPr>
            <a:spLocks noGrp="1"/>
          </p:cNvSpPr>
          <p:nvPr>
            <p:ph idx="1"/>
          </p:nvPr>
        </p:nvSpPr>
        <p:spPr>
          <a:xfrm>
            <a:off x="1154954" y="2603499"/>
            <a:ext cx="10331279" cy="3895097"/>
          </a:xfrm>
        </p:spPr>
        <p:txBody>
          <a:bodyPr/>
          <a:lstStyle/>
          <a:p>
            <a:r>
              <a:rPr lang="en-IN" b="0" i="0" dirty="0">
                <a:solidFill>
                  <a:srgbClr val="161616"/>
                </a:solidFill>
                <a:effectLst/>
                <a:latin typeface="Segoe UI" panose="020B0502040204020203" pitchFamily="34" charset="0"/>
              </a:rPr>
              <a:t>Flame Graph view appears.</a:t>
            </a:r>
            <a:endParaRPr lang="en-IN" dirty="0"/>
          </a:p>
        </p:txBody>
      </p:sp>
      <p:pic>
        <p:nvPicPr>
          <p:cNvPr id="33794" name="Picture 2" descr="Screenshot showing Flame Graph overview displayed.">
            <a:extLst>
              <a:ext uri="{FF2B5EF4-FFF2-40B4-BE49-F238E27FC236}">
                <a16:creationId xmlns:a16="http://schemas.microsoft.com/office/drawing/2014/main" id="{AB24540C-180D-6F0F-C0C8-948334682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9" y="3752307"/>
            <a:ext cx="121920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32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3389B-A88C-C31E-DCF7-462D7F578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4A606-764D-0BF5-0EFE-DD71AF15D6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AC8EC0-7280-498A-C82E-C734245B7CCC}"/>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hot path is the code path using the most CPU or the most time as you look downward through the call tree.</a:t>
            </a:r>
          </a:p>
          <a:p>
            <a:pPr algn="l"/>
            <a:r>
              <a:rPr lang="en-US" b="0" i="0" dirty="0">
                <a:solidFill>
                  <a:srgbClr val="161616"/>
                </a:solidFill>
                <a:effectLst/>
                <a:latin typeface="Segoe UI" panose="020B0502040204020203" pitchFamily="34" charset="0"/>
              </a:rPr>
              <a:t>By default, the data shown in the Flame Graph represents the same data as shown in the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 view for the data collection period. </a:t>
            </a:r>
          </a:p>
          <a:p>
            <a:pPr algn="l"/>
            <a:r>
              <a:rPr lang="en-US" b="0" i="0" dirty="0">
                <a:solidFill>
                  <a:srgbClr val="161616"/>
                </a:solidFill>
                <a:effectLst/>
                <a:latin typeface="Segoe UI" panose="020B0502040204020203" pitchFamily="34" charset="0"/>
              </a:rPr>
              <a:t>Specifically, for CPU Usage, it shows the </a:t>
            </a:r>
            <a:r>
              <a:rPr lang="en-US" b="1" i="0" dirty="0">
                <a:solidFill>
                  <a:srgbClr val="161616"/>
                </a:solidFill>
                <a:effectLst/>
                <a:latin typeface="Segoe UI" panose="020B0502040204020203" pitchFamily="34" charset="0"/>
              </a:rPr>
              <a:t>Total CPU</a:t>
            </a:r>
            <a:r>
              <a:rPr lang="en-US" b="0" i="0" dirty="0">
                <a:solidFill>
                  <a:srgbClr val="161616"/>
                </a:solidFill>
                <a:effectLst/>
                <a:latin typeface="Segoe UI" panose="020B0502040204020203" pitchFamily="34" charset="0"/>
              </a:rPr>
              <a:t> values. </a:t>
            </a:r>
          </a:p>
          <a:p>
            <a:pPr algn="l"/>
            <a:r>
              <a:rPr lang="en-US" b="0" i="0" dirty="0">
                <a:solidFill>
                  <a:srgbClr val="161616"/>
                </a:solidFill>
                <a:effectLst/>
                <a:latin typeface="Segoe UI" panose="020B0502040204020203" pitchFamily="34" charset="0"/>
              </a:rPr>
              <a:t>This value is inclusive, so it includes CPU utilization (that is, CPU computation time) used by calls to the function, and any other functions called by the function. </a:t>
            </a:r>
          </a:p>
          <a:p>
            <a:pPr algn="l"/>
            <a:r>
              <a:rPr lang="en-US" b="0" i="0" dirty="0">
                <a:solidFill>
                  <a:srgbClr val="161616"/>
                </a:solidFill>
                <a:effectLst/>
                <a:latin typeface="Segoe UI" panose="020B0502040204020203" pitchFamily="34" charset="0"/>
              </a:rPr>
              <a:t>In the same way, for Instrumentation, the graph shows the values equivalent to the </a:t>
            </a:r>
            <a:r>
              <a:rPr lang="en-US" b="1" i="0" dirty="0">
                <a:solidFill>
                  <a:srgbClr val="161616"/>
                </a:solidFill>
                <a:effectLst/>
                <a:latin typeface="Segoe UI" panose="020B0502040204020203" pitchFamily="34" charset="0"/>
              </a:rPr>
              <a:t>Total</a:t>
            </a:r>
            <a:r>
              <a:rPr lang="en-US" b="0" i="0" dirty="0">
                <a:solidFill>
                  <a:srgbClr val="161616"/>
                </a:solidFill>
                <a:effectLst/>
                <a:latin typeface="Segoe UI" panose="020B0502040204020203" pitchFamily="34" charset="0"/>
              </a:rPr>
              <a:t> column in the call tree view.</a:t>
            </a:r>
          </a:p>
          <a:p>
            <a:endParaRPr lang="en-IN" dirty="0"/>
          </a:p>
        </p:txBody>
      </p:sp>
    </p:spTree>
    <p:extLst>
      <p:ext uri="{BB962C8B-B14F-4D97-AF65-F5344CB8AC3E}">
        <p14:creationId xmlns:p14="http://schemas.microsoft.com/office/powerpoint/2010/main" val="24165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C2011-862F-B71F-5044-848F534EB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3D657-2B1B-A9A4-8614-F6F2C8104C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8FFE7B-1C2B-3FC2-5DBE-DB6F9C11F15A}"/>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 If you select a node, the selected node becomes the new baseline and uses 100% of the flame graph width. </a:t>
            </a:r>
          </a:p>
          <a:p>
            <a:r>
              <a:rPr lang="en-US" b="0" i="0" dirty="0">
                <a:solidFill>
                  <a:srgbClr val="161616"/>
                </a:solidFill>
                <a:effectLst/>
                <a:latin typeface="Segoe UI" panose="020B0502040204020203" pitchFamily="34" charset="0"/>
              </a:rPr>
              <a:t>This allows you to better visualize a complex call tree and view long names when they're truncated or hidden. </a:t>
            </a:r>
            <a:endParaRPr lang="en-IN" dirty="0"/>
          </a:p>
        </p:txBody>
      </p:sp>
    </p:spTree>
    <p:extLst>
      <p:ext uri="{BB962C8B-B14F-4D97-AF65-F5344CB8AC3E}">
        <p14:creationId xmlns:p14="http://schemas.microsoft.com/office/powerpoint/2010/main" val="3489573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creenshot showing Flame Graph for a complex call tree.">
            <a:extLst>
              <a:ext uri="{FF2B5EF4-FFF2-40B4-BE49-F238E27FC236}">
                <a16:creationId xmlns:a16="http://schemas.microsoft.com/office/drawing/2014/main" id="{06F079C7-02D4-C357-90CC-42B83D399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163" y="0"/>
            <a:ext cx="10098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5467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AA4055-61C1-057B-5CBC-66CEAAE07DB2}"/>
              </a:ext>
            </a:extLst>
          </p:cNvPr>
          <p:cNvSpPr txBox="1"/>
          <p:nvPr/>
        </p:nvSpPr>
        <p:spPr>
          <a:xfrm>
            <a:off x="548885" y="288201"/>
            <a:ext cx="9959380" cy="1200329"/>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161616"/>
                </a:solidFill>
                <a:effectLst/>
                <a:latin typeface="Segoe UI" panose="020B0502040204020203" pitchFamily="34" charset="0"/>
              </a:rPr>
              <a:t>To view details about any node, select the node.</a:t>
            </a:r>
          </a:p>
          <a:p>
            <a:pPr marL="285750" indent="-285750" algn="l">
              <a:buFont typeface="Wingdings" panose="05000000000000000000" pitchFamily="2" charset="2"/>
              <a:buChar char="Ø"/>
            </a:pPr>
            <a:r>
              <a:rPr lang="en-US" b="0" i="0" dirty="0">
                <a:solidFill>
                  <a:srgbClr val="161616"/>
                </a:solidFill>
                <a:effectLst/>
                <a:latin typeface="Segoe UI" panose="020B0502040204020203" pitchFamily="34" charset="0"/>
              </a:rPr>
              <a:t>Choose </a:t>
            </a:r>
            <a:r>
              <a:rPr lang="en-US" b="1" i="0" dirty="0">
                <a:solidFill>
                  <a:srgbClr val="161616"/>
                </a:solidFill>
                <a:effectLst/>
                <a:latin typeface="Segoe UI" panose="020B0502040204020203" pitchFamily="34" charset="0"/>
              </a:rPr>
              <a:t>Reset Zoom</a:t>
            </a:r>
            <a:r>
              <a:rPr lang="en-US" b="0" i="0" dirty="0">
                <a:solidFill>
                  <a:srgbClr val="161616"/>
                </a:solidFill>
                <a:effectLst/>
                <a:latin typeface="Segoe UI" panose="020B0502040204020203" pitchFamily="34" charset="0"/>
              </a:rPr>
              <a:t> to return to the default view.</a:t>
            </a:r>
          </a:p>
          <a:p>
            <a:pPr marL="285750" indent="-285750" algn="l">
              <a:buFont typeface="Wingdings" panose="05000000000000000000" pitchFamily="2" charset="2"/>
              <a:buChar char="Ø"/>
            </a:pPr>
            <a:r>
              <a:rPr lang="en-US" b="0" i="0" dirty="0">
                <a:solidFill>
                  <a:srgbClr val="161616"/>
                </a:solidFill>
                <a:effectLst/>
                <a:latin typeface="Segoe UI" panose="020B0502040204020203" pitchFamily="34" charset="0"/>
              </a:rPr>
              <a:t>You can also navigate to different views in the profiling report by selecting a node, and then choosing an option such as </a:t>
            </a:r>
            <a:r>
              <a:rPr lang="en-US" b="1" i="0" dirty="0">
                <a:solidFill>
                  <a:srgbClr val="161616"/>
                </a:solidFill>
                <a:effectLst/>
                <a:latin typeface="Segoe UI" panose="020B0502040204020203" pitchFamily="34" charset="0"/>
              </a:rPr>
              <a:t>View in call tree</a:t>
            </a:r>
            <a:r>
              <a:rPr lang="en-US" b="0" i="0" dirty="0">
                <a:solidFill>
                  <a:srgbClr val="161616"/>
                </a:solidFill>
                <a:effectLst/>
                <a:latin typeface="Segoe UI" panose="020B0502040204020203" pitchFamily="34" charset="0"/>
              </a:rPr>
              <a:t> from the context menu.</a:t>
            </a:r>
          </a:p>
        </p:txBody>
      </p:sp>
      <p:pic>
        <p:nvPicPr>
          <p:cNvPr id="35842" name="Picture 2" descr="Screenshot showing Flame Graph option to view in call tree.">
            <a:extLst>
              <a:ext uri="{FF2B5EF4-FFF2-40B4-BE49-F238E27FC236}">
                <a16:creationId xmlns:a16="http://schemas.microsoft.com/office/drawing/2014/main" id="{2282FA8E-A040-99E0-9F4E-F6D7F047C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49" y="2233613"/>
            <a:ext cx="11187169" cy="33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64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9A133-2B9B-CC02-A3DF-4ABDBBBA02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C8BE6-AC90-9F61-B95B-4A0038BCD92B}"/>
              </a:ext>
            </a:extLst>
          </p:cNvPr>
          <p:cNvSpPr>
            <a:spLocks noGrp="1"/>
          </p:cNvSpPr>
          <p:nvPr>
            <p:ph type="title"/>
          </p:nvPr>
        </p:nvSpPr>
        <p:spPr/>
        <p:txBody>
          <a:bodyPr/>
          <a:lstStyle/>
          <a:p>
            <a:r>
              <a:rPr lang="en-IN" dirty="0"/>
              <a:t>Flip the Flame Graph</a:t>
            </a:r>
          </a:p>
        </p:txBody>
      </p:sp>
      <p:sp>
        <p:nvSpPr>
          <p:cNvPr id="3" name="Content Placeholder 2">
            <a:extLst>
              <a:ext uri="{FF2B5EF4-FFF2-40B4-BE49-F238E27FC236}">
                <a16:creationId xmlns:a16="http://schemas.microsoft.com/office/drawing/2014/main" id="{ECA4DB71-193E-AAE8-E4C8-13E1198CC429}"/>
              </a:ext>
            </a:extLst>
          </p:cNvPr>
          <p:cNvSpPr>
            <a:spLocks noGrp="1"/>
          </p:cNvSpPr>
          <p:nvPr>
            <p:ph idx="1"/>
          </p:nvPr>
        </p:nvSpPr>
        <p:spPr>
          <a:xfrm>
            <a:off x="1154954" y="2603499"/>
            <a:ext cx="10331279" cy="3895097"/>
          </a:xfrm>
        </p:spPr>
        <p:txBody>
          <a:bodyPr/>
          <a:lstStyle/>
          <a:p>
            <a:r>
              <a:rPr lang="en-US" b="0" i="0" dirty="0">
                <a:solidFill>
                  <a:srgbClr val="161616"/>
                </a:solidFill>
                <a:effectLst/>
                <a:latin typeface="Segoe UI" panose="020B0502040204020203" pitchFamily="34" charset="0"/>
              </a:rPr>
              <a:t>By default, the flame graph in the tool is shown upside down or as an </a:t>
            </a:r>
            <a:r>
              <a:rPr lang="en-US" b="0" i="1" dirty="0">
                <a:solidFill>
                  <a:srgbClr val="161616"/>
                </a:solidFill>
                <a:effectLst/>
                <a:latin typeface="Segoe UI" panose="020B0502040204020203" pitchFamily="34" charset="0"/>
              </a:rPr>
              <a:t>icicle chart</a:t>
            </a:r>
            <a:r>
              <a:rPr lang="en-US" b="0" i="0" dirty="0">
                <a:solidFill>
                  <a:srgbClr val="161616"/>
                </a:solidFill>
                <a:effectLst/>
                <a:latin typeface="Segoe UI" panose="020B0502040204020203" pitchFamily="34" charset="0"/>
              </a:rPr>
              <a:t>, where the y-axis is counting stack depth downwards from zero at the top.</a:t>
            </a:r>
          </a:p>
          <a:p>
            <a:r>
              <a:rPr lang="en-US" b="0" i="0" dirty="0">
                <a:solidFill>
                  <a:srgbClr val="161616"/>
                </a:solidFill>
                <a:effectLst/>
                <a:latin typeface="Segoe UI" panose="020B0502040204020203" pitchFamily="34" charset="0"/>
              </a:rPr>
              <a:t>You can view a standard flame chart layout by clicking </a:t>
            </a:r>
            <a:r>
              <a:rPr lang="en-US" b="1" i="0" dirty="0">
                <a:solidFill>
                  <a:srgbClr val="161616"/>
                </a:solidFill>
                <a:effectLst/>
                <a:latin typeface="Segoe UI" panose="020B0502040204020203" pitchFamily="34" charset="0"/>
              </a:rPr>
              <a:t>Flip Flame Graph</a:t>
            </a:r>
            <a:r>
              <a:rPr lang="en-US" b="0" i="0" dirty="0">
                <a:solidFill>
                  <a:srgbClr val="161616"/>
                </a:solidFill>
                <a:effectLst/>
                <a:latin typeface="Segoe UI" panose="020B0502040204020203" pitchFamily="34" charset="0"/>
              </a:rPr>
              <a:t>.</a:t>
            </a:r>
          </a:p>
          <a:p>
            <a:pPr marL="0" indent="0">
              <a:buNone/>
            </a:pPr>
            <a:br>
              <a:rPr lang="en-US" dirty="0"/>
            </a:br>
            <a:endParaRPr lang="en-IN" dirty="0"/>
          </a:p>
        </p:txBody>
      </p:sp>
      <p:pic>
        <p:nvPicPr>
          <p:cNvPr id="36866" name="Picture 2" descr="Screenshot showing Flip Flame Graph selected.">
            <a:extLst>
              <a:ext uri="{FF2B5EF4-FFF2-40B4-BE49-F238E27FC236}">
                <a16:creationId xmlns:a16="http://schemas.microsoft.com/office/drawing/2014/main" id="{EE2922A3-5287-E847-10CA-4CE538391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8" y="4077787"/>
            <a:ext cx="12192000" cy="256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6118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4A78-C98D-33E6-9157-A616E5226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20658-071C-BE97-77DE-DCE043FF566D}"/>
              </a:ext>
            </a:extLst>
          </p:cNvPr>
          <p:cNvSpPr>
            <a:spLocks noGrp="1"/>
          </p:cNvSpPr>
          <p:nvPr>
            <p:ph type="title"/>
          </p:nvPr>
        </p:nvSpPr>
        <p:spPr/>
        <p:txBody>
          <a:bodyPr/>
          <a:lstStyle/>
          <a:p>
            <a:r>
              <a:rPr lang="en-US" dirty="0"/>
              <a:t>Navigate in the flame graph</a:t>
            </a:r>
            <a:endParaRPr lang="en-IN" dirty="0"/>
          </a:p>
        </p:txBody>
      </p:sp>
      <p:sp>
        <p:nvSpPr>
          <p:cNvPr id="3" name="Content Placeholder 2">
            <a:extLst>
              <a:ext uri="{FF2B5EF4-FFF2-40B4-BE49-F238E27FC236}">
                <a16:creationId xmlns:a16="http://schemas.microsoft.com/office/drawing/2014/main" id="{42FC66A9-8ECA-9850-C017-DC97F08249E6}"/>
              </a:ext>
            </a:extLst>
          </p:cNvPr>
          <p:cNvSpPr>
            <a:spLocks noGrp="1"/>
          </p:cNvSpPr>
          <p:nvPr>
            <p:ph idx="1"/>
          </p:nvPr>
        </p:nvSpPr>
        <p:spPr>
          <a:xfrm>
            <a:off x="1154954" y="2603499"/>
            <a:ext cx="10331279" cy="3895097"/>
          </a:xfrm>
        </p:spPr>
        <p:txBody>
          <a:bodyPr/>
          <a:lstStyle/>
          <a:p>
            <a:r>
              <a:rPr lang="en-US" dirty="0"/>
              <a:t>For a complex flame graph, you can zoom the visualization by selecting specific elements.</a:t>
            </a:r>
          </a:p>
          <a:p>
            <a:r>
              <a:rPr lang="en-US" dirty="0"/>
              <a:t>In the Flame Graph view, you can navigate by clicking on a node with a mouse or using the keyboard. In addition, the following keyboard shortcuts are supported.</a:t>
            </a:r>
            <a:endParaRPr lang="en-IN" dirty="0"/>
          </a:p>
        </p:txBody>
      </p:sp>
      <p:graphicFrame>
        <p:nvGraphicFramePr>
          <p:cNvPr id="5" name="Content Placeholder 3">
            <a:extLst>
              <a:ext uri="{FF2B5EF4-FFF2-40B4-BE49-F238E27FC236}">
                <a16:creationId xmlns:a16="http://schemas.microsoft.com/office/drawing/2014/main" id="{F26BDE4F-4F75-D2C2-54EB-D8BC6012907D}"/>
              </a:ext>
            </a:extLst>
          </p:cNvPr>
          <p:cNvGraphicFramePr>
            <a:graphicFrameLocks/>
          </p:cNvGraphicFramePr>
          <p:nvPr>
            <p:extLst>
              <p:ext uri="{D42A27DB-BD31-4B8C-83A1-F6EECF244321}">
                <p14:modId xmlns:p14="http://schemas.microsoft.com/office/powerpoint/2010/main" val="2121839563"/>
              </p:ext>
            </p:extLst>
          </p:nvPr>
        </p:nvGraphicFramePr>
        <p:xfrm>
          <a:off x="1497989" y="4173139"/>
          <a:ext cx="8824912" cy="2225040"/>
        </p:xfrm>
        <a:graphic>
          <a:graphicData uri="http://schemas.openxmlformats.org/drawingml/2006/table">
            <a:tbl>
              <a:tblPr firstRow="1" bandRow="1">
                <a:tableStyleId>{5C22544A-7EE6-4342-B048-85BDC9FD1C3A}</a:tableStyleId>
              </a:tblPr>
              <a:tblGrid>
                <a:gridCol w="4412456">
                  <a:extLst>
                    <a:ext uri="{9D8B030D-6E8A-4147-A177-3AD203B41FA5}">
                      <a16:colId xmlns:a16="http://schemas.microsoft.com/office/drawing/2014/main" val="2361342456"/>
                    </a:ext>
                  </a:extLst>
                </a:gridCol>
                <a:gridCol w="4412456">
                  <a:extLst>
                    <a:ext uri="{9D8B030D-6E8A-4147-A177-3AD203B41FA5}">
                      <a16:colId xmlns:a16="http://schemas.microsoft.com/office/drawing/2014/main" val="981399817"/>
                    </a:ext>
                  </a:extLst>
                </a:gridCol>
              </a:tblGrid>
              <a:tr h="370840">
                <a:tc>
                  <a:txBody>
                    <a:bodyPr/>
                    <a:lstStyle/>
                    <a:p>
                      <a:pPr algn="l" fontAlgn="t"/>
                      <a:r>
                        <a:rPr lang="en-IN">
                          <a:effectLst/>
                        </a:rPr>
                        <a:t>Keyboard shortcut</a:t>
                      </a:r>
                      <a:endParaRPr lang="en-IN" dirty="0">
                        <a:effectLst/>
                      </a:endParaRPr>
                    </a:p>
                  </a:txBody>
                  <a:tcPr/>
                </a:tc>
                <a:tc>
                  <a:txBody>
                    <a:bodyPr/>
                    <a:lstStyle/>
                    <a:p>
                      <a:pPr algn="l" fontAlgn="t"/>
                      <a:r>
                        <a:rPr lang="en-IN">
                          <a:effectLst/>
                        </a:rPr>
                        <a:t>Command</a:t>
                      </a:r>
                    </a:p>
                  </a:txBody>
                  <a:tcPr/>
                </a:tc>
                <a:extLst>
                  <a:ext uri="{0D108BD9-81ED-4DB2-BD59-A6C34878D82A}">
                    <a16:rowId xmlns:a16="http://schemas.microsoft.com/office/drawing/2014/main" val="4164649755"/>
                  </a:ext>
                </a:extLst>
              </a:tr>
              <a:tr h="370840">
                <a:tc>
                  <a:txBody>
                    <a:bodyPr/>
                    <a:lstStyle/>
                    <a:p>
                      <a:pPr algn="l" fontAlgn="t"/>
                      <a:r>
                        <a:rPr lang="en-IN">
                          <a:effectLst/>
                        </a:rPr>
                        <a:t>Tab</a:t>
                      </a:r>
                    </a:p>
                  </a:txBody>
                  <a:tcPr/>
                </a:tc>
                <a:tc>
                  <a:txBody>
                    <a:bodyPr/>
                    <a:lstStyle/>
                    <a:p>
                      <a:pPr algn="l" fontAlgn="t"/>
                      <a:r>
                        <a:rPr lang="en-IN">
                          <a:effectLst/>
                        </a:rPr>
                        <a:t>Go to any node</a:t>
                      </a:r>
                    </a:p>
                  </a:txBody>
                  <a:tcPr/>
                </a:tc>
                <a:extLst>
                  <a:ext uri="{0D108BD9-81ED-4DB2-BD59-A6C34878D82A}">
                    <a16:rowId xmlns:a16="http://schemas.microsoft.com/office/drawing/2014/main" val="3947650427"/>
                  </a:ext>
                </a:extLst>
              </a:tr>
              <a:tr h="370840">
                <a:tc>
                  <a:txBody>
                    <a:bodyPr/>
                    <a:lstStyle/>
                    <a:p>
                      <a:pPr algn="l" fontAlgn="t"/>
                      <a:r>
                        <a:rPr lang="en-IN">
                          <a:effectLst/>
                        </a:rPr>
                        <a:t>Up/Down arrow</a:t>
                      </a:r>
                    </a:p>
                  </a:txBody>
                  <a:tcPr/>
                </a:tc>
                <a:tc>
                  <a:txBody>
                    <a:bodyPr/>
                    <a:lstStyle/>
                    <a:p>
                      <a:pPr algn="l" fontAlgn="t"/>
                      <a:r>
                        <a:rPr lang="en-US">
                          <a:effectLst/>
                        </a:rPr>
                        <a:t>Go to a node's parent or child</a:t>
                      </a:r>
                    </a:p>
                  </a:txBody>
                  <a:tcPr/>
                </a:tc>
                <a:extLst>
                  <a:ext uri="{0D108BD9-81ED-4DB2-BD59-A6C34878D82A}">
                    <a16:rowId xmlns:a16="http://schemas.microsoft.com/office/drawing/2014/main" val="3320334230"/>
                  </a:ext>
                </a:extLst>
              </a:tr>
              <a:tr h="370840">
                <a:tc>
                  <a:txBody>
                    <a:bodyPr/>
                    <a:lstStyle/>
                    <a:p>
                      <a:pPr algn="l" fontAlgn="t"/>
                      <a:r>
                        <a:rPr lang="en-IN">
                          <a:effectLst/>
                        </a:rPr>
                        <a:t>Right/left arrow</a:t>
                      </a:r>
                    </a:p>
                  </a:txBody>
                  <a:tcPr/>
                </a:tc>
                <a:tc>
                  <a:txBody>
                    <a:bodyPr/>
                    <a:lstStyle/>
                    <a:p>
                      <a:pPr algn="l" fontAlgn="t"/>
                      <a:r>
                        <a:rPr lang="en-US">
                          <a:effectLst/>
                        </a:rPr>
                        <a:t>Go to a node's peer on the stack</a:t>
                      </a:r>
                    </a:p>
                  </a:txBody>
                  <a:tcPr/>
                </a:tc>
                <a:extLst>
                  <a:ext uri="{0D108BD9-81ED-4DB2-BD59-A6C34878D82A}">
                    <a16:rowId xmlns:a16="http://schemas.microsoft.com/office/drawing/2014/main" val="4195138880"/>
                  </a:ext>
                </a:extLst>
              </a:tr>
              <a:tr h="370840">
                <a:tc>
                  <a:txBody>
                    <a:bodyPr/>
                    <a:lstStyle/>
                    <a:p>
                      <a:pPr algn="l" fontAlgn="t"/>
                      <a:r>
                        <a:rPr lang="en-IN">
                          <a:effectLst/>
                        </a:rPr>
                        <a:t>Enter</a:t>
                      </a:r>
                    </a:p>
                  </a:txBody>
                  <a:tcPr/>
                </a:tc>
                <a:tc>
                  <a:txBody>
                    <a:bodyPr/>
                    <a:lstStyle/>
                    <a:p>
                      <a:pPr algn="l" fontAlgn="t"/>
                      <a:r>
                        <a:rPr lang="en-IN">
                          <a:effectLst/>
                        </a:rPr>
                        <a:t>Zoom in (select)</a:t>
                      </a:r>
                    </a:p>
                  </a:txBody>
                  <a:tcPr/>
                </a:tc>
                <a:extLst>
                  <a:ext uri="{0D108BD9-81ED-4DB2-BD59-A6C34878D82A}">
                    <a16:rowId xmlns:a16="http://schemas.microsoft.com/office/drawing/2014/main" val="502071841"/>
                  </a:ext>
                </a:extLst>
              </a:tr>
              <a:tr h="370840">
                <a:tc>
                  <a:txBody>
                    <a:bodyPr/>
                    <a:lstStyle/>
                    <a:p>
                      <a:pPr algn="l" fontAlgn="t"/>
                      <a:r>
                        <a:rPr lang="en-IN">
                          <a:effectLst/>
                        </a:rPr>
                        <a:t>Escape</a:t>
                      </a:r>
                    </a:p>
                  </a:txBody>
                  <a:tcPr/>
                </a:tc>
                <a:tc>
                  <a:txBody>
                    <a:bodyPr/>
                    <a:lstStyle/>
                    <a:p>
                      <a:pPr algn="l" fontAlgn="t"/>
                      <a:r>
                        <a:rPr lang="en-IN" dirty="0">
                          <a:effectLst/>
                        </a:rPr>
                        <a:t>Zoom out</a:t>
                      </a:r>
                    </a:p>
                  </a:txBody>
                  <a:tcPr/>
                </a:tc>
                <a:extLst>
                  <a:ext uri="{0D108BD9-81ED-4DB2-BD59-A6C34878D82A}">
                    <a16:rowId xmlns:a16="http://schemas.microsoft.com/office/drawing/2014/main" val="2629548026"/>
                  </a:ext>
                </a:extLst>
              </a:tr>
            </a:tbl>
          </a:graphicData>
        </a:graphic>
      </p:graphicFrame>
    </p:spTree>
    <p:extLst>
      <p:ext uri="{BB962C8B-B14F-4D97-AF65-F5344CB8AC3E}">
        <p14:creationId xmlns:p14="http://schemas.microsoft.com/office/powerpoint/2010/main" val="77573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623FE-BACF-590C-1F98-565B009DE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AD448-6E5D-2648-91D3-E6B46DABBEFD}"/>
              </a:ext>
            </a:extLst>
          </p:cNvPr>
          <p:cNvSpPr>
            <a:spLocks noGrp="1"/>
          </p:cNvSpPr>
          <p:nvPr>
            <p:ph type="title"/>
          </p:nvPr>
        </p:nvSpPr>
        <p:spPr/>
        <p:txBody>
          <a:bodyPr/>
          <a:lstStyle/>
          <a:p>
            <a:r>
              <a:rPr lang="en-IN" dirty="0"/>
              <a:t>Measure performance while debugging</a:t>
            </a:r>
          </a:p>
        </p:txBody>
      </p:sp>
      <p:sp>
        <p:nvSpPr>
          <p:cNvPr id="3" name="Content Placeholder 2">
            <a:extLst>
              <a:ext uri="{FF2B5EF4-FFF2-40B4-BE49-F238E27FC236}">
                <a16:creationId xmlns:a16="http://schemas.microsoft.com/office/drawing/2014/main" id="{EE99ED01-3DAA-DDDD-FB8D-5AF4A101DD4B}"/>
              </a:ext>
            </a:extLst>
          </p:cNvPr>
          <p:cNvSpPr>
            <a:spLocks noGrp="1"/>
          </p:cNvSpPr>
          <p:nvPr>
            <p:ph idx="1"/>
          </p:nvPr>
        </p:nvSpPr>
        <p:spPr>
          <a:xfrm>
            <a:off x="1154954" y="2603499"/>
            <a:ext cx="10331279" cy="3895097"/>
          </a:xfrm>
        </p:spPr>
        <p:txBody>
          <a:bodyPr/>
          <a:lstStyle/>
          <a:p>
            <a:pPr algn="l"/>
            <a:r>
              <a:rPr lang="en-US" dirty="0">
                <a:solidFill>
                  <a:srgbClr val="161616"/>
                </a:solidFill>
                <a:latin typeface="Segoe UI" panose="020B0502040204020203" pitchFamily="34" charset="0"/>
              </a:rPr>
              <a:t>P</a:t>
            </a:r>
            <a:r>
              <a:rPr lang="en-US" b="0" i="0" dirty="0">
                <a:solidFill>
                  <a:srgbClr val="161616"/>
                </a:solidFill>
                <a:effectLst/>
                <a:latin typeface="Segoe UI" panose="020B0502040204020203" pitchFamily="34" charset="0"/>
              </a:rPr>
              <a:t>rofiling tools that you can access during a debugging session are available in the Diagnostic Tools window. </a:t>
            </a:r>
          </a:p>
          <a:p>
            <a:pPr algn="l"/>
            <a:r>
              <a:rPr lang="en-US" b="0" i="0" dirty="0">
                <a:solidFill>
                  <a:srgbClr val="161616"/>
                </a:solidFill>
                <a:effectLst/>
                <a:latin typeface="Segoe UI" panose="020B0502040204020203" pitchFamily="34" charset="0"/>
              </a:rPr>
              <a:t>Diagnostic Tools window appears automatically unless you have turned it off. </a:t>
            </a:r>
          </a:p>
          <a:p>
            <a:pPr algn="l"/>
            <a:r>
              <a:rPr lang="en-US" b="0" i="0" dirty="0">
                <a:solidFill>
                  <a:srgbClr val="161616"/>
                </a:solidFill>
                <a:effectLst/>
                <a:latin typeface="Segoe UI" panose="020B0502040204020203" pitchFamily="34" charset="0"/>
              </a:rPr>
              <a:t>To bring up the window, click </a:t>
            </a:r>
            <a:r>
              <a:rPr lang="en-US" b="1" i="0" dirty="0">
                <a:solidFill>
                  <a:srgbClr val="161616"/>
                </a:solidFill>
                <a:effectLst/>
                <a:latin typeface="Segoe UI" panose="020B0502040204020203" pitchFamily="34" charset="0"/>
              </a:rPr>
              <a:t>Debug / Windows / Show Diagnostic Tools</a:t>
            </a:r>
            <a:r>
              <a:rPr lang="en-US" b="0" i="0" dirty="0">
                <a:solidFill>
                  <a:srgbClr val="161616"/>
                </a:solidFill>
                <a:effectLst/>
                <a:latin typeface="Segoe UI" panose="020B0502040204020203" pitchFamily="34" charset="0"/>
              </a:rPr>
              <a:t> (or press </a:t>
            </a:r>
            <a:r>
              <a:rPr lang="en-US" b="1" i="0" dirty="0">
                <a:solidFill>
                  <a:srgbClr val="161616"/>
                </a:solidFill>
                <a:effectLst/>
                <a:latin typeface="Segoe UI" panose="020B0502040204020203" pitchFamily="34" charset="0"/>
              </a:rPr>
              <a:t>Ctrl</a:t>
            </a:r>
            <a:r>
              <a:rPr lang="en-US" b="0" i="0" dirty="0">
                <a:solidFill>
                  <a:srgbClr val="161616"/>
                </a:solidFill>
                <a:effectLst/>
                <a:latin typeface="Segoe UI" panose="020B0502040204020203" pitchFamily="34" charset="0"/>
              </a:rPr>
              <a:t> + </a:t>
            </a:r>
            <a:r>
              <a:rPr lang="en-US" b="1" i="0" dirty="0">
                <a:solidFill>
                  <a:srgbClr val="161616"/>
                </a:solidFill>
                <a:effectLst/>
                <a:latin typeface="Segoe UI" panose="020B0502040204020203" pitchFamily="34" charset="0"/>
              </a:rPr>
              <a:t>Alt</a:t>
            </a:r>
            <a:r>
              <a:rPr lang="en-US" b="0" i="0" dirty="0">
                <a:solidFill>
                  <a:srgbClr val="161616"/>
                </a:solidFill>
                <a:effectLst/>
                <a:latin typeface="Segoe UI" panose="020B0502040204020203" pitchFamily="34" charset="0"/>
              </a:rPr>
              <a:t> + </a:t>
            </a:r>
            <a:r>
              <a:rPr lang="en-US" b="1" i="0" dirty="0">
                <a:solidFill>
                  <a:srgbClr val="161616"/>
                </a:solidFill>
                <a:effectLst/>
                <a:latin typeface="Segoe UI" panose="020B0502040204020203" pitchFamily="34" charset="0"/>
              </a:rPr>
              <a:t>F2</a:t>
            </a:r>
            <a:r>
              <a:rPr lang="en-US" b="0" i="0" dirty="0">
                <a:solidFill>
                  <a:srgbClr val="161616"/>
                </a:solidFill>
                <a:effectLst/>
                <a:latin typeface="Segoe UI" panose="020B0502040204020203" pitchFamily="34" charset="0"/>
              </a:rPr>
              <a:t>). </a:t>
            </a:r>
          </a:p>
          <a:p>
            <a:pPr algn="l"/>
            <a:r>
              <a:rPr lang="en-US" b="0" i="0" dirty="0">
                <a:solidFill>
                  <a:srgbClr val="161616"/>
                </a:solidFill>
                <a:effectLst/>
                <a:latin typeface="Segoe UI" panose="020B0502040204020203" pitchFamily="34" charset="0"/>
              </a:rPr>
              <a:t>With the window open, you can select tools for which you want to collect data.</a:t>
            </a:r>
          </a:p>
          <a:p>
            <a:endParaRPr lang="en-IN" dirty="0"/>
          </a:p>
        </p:txBody>
      </p:sp>
    </p:spTree>
    <p:extLst>
      <p:ext uri="{BB962C8B-B14F-4D97-AF65-F5344CB8AC3E}">
        <p14:creationId xmlns:p14="http://schemas.microsoft.com/office/powerpoint/2010/main" val="3389089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C7E5-5840-3F5D-944A-6B2782374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E6BB3-FC1B-BD2C-39FB-D41436D67B33}"/>
              </a:ext>
            </a:extLst>
          </p:cNvPr>
          <p:cNvSpPr>
            <a:spLocks noGrp="1"/>
          </p:cNvSpPr>
          <p:nvPr>
            <p:ph type="title"/>
          </p:nvPr>
        </p:nvSpPr>
        <p:spPr/>
        <p:txBody>
          <a:bodyPr/>
          <a:lstStyle/>
          <a:p>
            <a:r>
              <a:rPr lang="en-IN" dirty="0"/>
              <a:t>Understanding the call tree</a:t>
            </a:r>
          </a:p>
        </p:txBody>
      </p:sp>
      <p:sp>
        <p:nvSpPr>
          <p:cNvPr id="6" name="Content Placeholder 5">
            <a:extLst>
              <a:ext uri="{FF2B5EF4-FFF2-40B4-BE49-F238E27FC236}">
                <a16:creationId xmlns:a16="http://schemas.microsoft.com/office/drawing/2014/main" id="{D912058D-8CDF-1E83-2505-023AC16B830F}"/>
              </a:ext>
            </a:extLst>
          </p:cNvPr>
          <p:cNvSpPr>
            <a:spLocks noGrp="1"/>
          </p:cNvSpPr>
          <p:nvPr>
            <p:ph idx="1"/>
          </p:nvPr>
        </p:nvSpPr>
        <p:spPr>
          <a:xfrm>
            <a:off x="1154954" y="2603499"/>
            <a:ext cx="10385067" cy="3469681"/>
          </a:xfrm>
        </p:spPr>
        <p:txBody>
          <a:bodyPr/>
          <a:lstStyle/>
          <a:p>
            <a:r>
              <a:rPr lang="en-US" b="0" i="0" dirty="0">
                <a:solidFill>
                  <a:srgbClr val="161616"/>
                </a:solidFill>
                <a:effectLst/>
                <a:latin typeface="Segoe UI" panose="020B0502040204020203" pitchFamily="34" charset="0"/>
              </a:rPr>
              <a:t>profiling tools for CPU Usage and Instrumentation in Visual Studio include a call tree view that provides a visualization of the call paths in your application, along with performance data.</a:t>
            </a:r>
          </a:p>
          <a:p>
            <a:pPr algn="l"/>
            <a:r>
              <a:rPr lang="en-US" b="0" i="0" dirty="0">
                <a:solidFill>
                  <a:srgbClr val="161616"/>
                </a:solidFill>
                <a:effectLst/>
                <a:latin typeface="Segoe UI" panose="020B0502040204020203" pitchFamily="34" charset="0"/>
              </a:rPr>
              <a:t>Sometimes, the call paths that appear in the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 view may look different than you expect. </a:t>
            </a:r>
          </a:p>
          <a:p>
            <a:pPr algn="l"/>
            <a:r>
              <a:rPr lang="en-US" b="0" i="0" dirty="0">
                <a:solidFill>
                  <a:srgbClr val="161616"/>
                </a:solidFill>
                <a:effectLst/>
                <a:latin typeface="Segoe UI" panose="020B0502040204020203" pitchFamily="34" charset="0"/>
              </a:rPr>
              <a:t>To interpret the data you see in the call tree, it helps to understand the common reasons for these differences when they occur.</a:t>
            </a:r>
          </a:p>
          <a:p>
            <a:endParaRPr lang="en-IN" dirty="0"/>
          </a:p>
        </p:txBody>
      </p:sp>
    </p:spTree>
    <p:extLst>
      <p:ext uri="{BB962C8B-B14F-4D97-AF65-F5344CB8AC3E}">
        <p14:creationId xmlns:p14="http://schemas.microsoft.com/office/powerpoint/2010/main" val="42329847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50C36-96B1-DA2D-E6FF-623D6501D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27064B-BA55-9E75-843D-A1C31ABC4D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4520C2-1768-ECF5-D1C1-68C0689066E0}"/>
              </a:ext>
            </a:extLst>
          </p:cNvPr>
          <p:cNvSpPr>
            <a:spLocks noGrp="1"/>
          </p:cNvSpPr>
          <p:nvPr>
            <p:ph idx="1"/>
          </p:nvPr>
        </p:nvSpPr>
        <p:spPr>
          <a:xfrm>
            <a:off x="1154954" y="2603499"/>
            <a:ext cx="10331279" cy="3895097"/>
          </a:xfrm>
        </p:spPr>
        <p:txBody>
          <a:bodyPr>
            <a:normAutofit fontScale="92500"/>
          </a:bodyPr>
          <a:lstStyle/>
          <a:p>
            <a:pPr marL="0" indent="0">
              <a:buNone/>
            </a:pPr>
            <a:r>
              <a:rPr lang="en-US" dirty="0"/>
              <a:t>Common reasons:</a:t>
            </a:r>
          </a:p>
          <a:p>
            <a:r>
              <a:rPr lang="en-US" dirty="0"/>
              <a:t>Release build optimizations --Release builds perform many optimizations such as inline function calls.</a:t>
            </a:r>
          </a:p>
          <a:p>
            <a:pPr lvl="1"/>
            <a:r>
              <a:rPr lang="en-US" dirty="0"/>
              <a:t> Inline functions don't appear in the call tree. </a:t>
            </a:r>
          </a:p>
          <a:p>
            <a:pPr lvl="1"/>
            <a:r>
              <a:rPr lang="en-US" dirty="0"/>
              <a:t>In some cases, release build optimizations may also generate unexpected code that appears in the call tree.</a:t>
            </a:r>
          </a:p>
          <a:p>
            <a:r>
              <a:rPr lang="en-US" dirty="0"/>
              <a:t>Asynchronous functions --Execute on their own thread independent of the call path, and they normally appear in a separate node.</a:t>
            </a:r>
          </a:p>
          <a:p>
            <a:r>
              <a:rPr lang="en-US" dirty="0"/>
              <a:t>For Instrumentation --Can configure options to view .NET async calls in a more intuitive way, within the call path where the async call was made.</a:t>
            </a:r>
          </a:p>
          <a:p>
            <a:r>
              <a:rPr lang="en-US" dirty="0"/>
              <a:t>Sampling of fast functions. For sampling (CPU Usage only), functions that execute very quickly may not get sampled, in which case these functions don't appear in the call tree.</a:t>
            </a:r>
            <a:endParaRPr lang="en-IN" dirty="0"/>
          </a:p>
        </p:txBody>
      </p:sp>
    </p:spTree>
    <p:extLst>
      <p:ext uri="{BB962C8B-B14F-4D97-AF65-F5344CB8AC3E}">
        <p14:creationId xmlns:p14="http://schemas.microsoft.com/office/powerpoint/2010/main" val="22028352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556DE-05E4-4662-1A71-0E1D50FF5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C4AB0-8AF9-0075-B680-DFD1DCD7A7E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DEDF08-8302-2B21-0C47-AF07E6BB76D0}"/>
              </a:ext>
            </a:extLst>
          </p:cNvPr>
          <p:cNvSpPr>
            <a:spLocks noGrp="1"/>
          </p:cNvSpPr>
          <p:nvPr>
            <p:ph idx="1"/>
          </p:nvPr>
        </p:nvSpPr>
        <p:spPr>
          <a:xfrm>
            <a:off x="1154954" y="2603499"/>
            <a:ext cx="10331279" cy="3895097"/>
          </a:xfrm>
        </p:spPr>
        <p:txBody>
          <a:bodyPr>
            <a:normAutofit/>
          </a:bodyPr>
          <a:lstStyle/>
          <a:p>
            <a:pPr>
              <a:spcBef>
                <a:spcPts val="1200"/>
              </a:spcBef>
              <a:spcAft>
                <a:spcPts val="1200"/>
              </a:spcAft>
            </a:pPr>
            <a:r>
              <a:rPr lang="en-US" b="0" i="0" dirty="0">
                <a:solidFill>
                  <a:srgbClr val="161616"/>
                </a:solidFill>
                <a:effectLst/>
                <a:latin typeface="Segoe UI" panose="020B0502040204020203" pitchFamily="34" charset="0"/>
              </a:rPr>
              <a:t>Compiler generated code --Some operations generate code that isn’t intuitive. </a:t>
            </a:r>
          </a:p>
          <a:p>
            <a:pPr lvl="1">
              <a:spcBef>
                <a:spcPts val="1200"/>
              </a:spcBef>
              <a:spcAft>
                <a:spcPts val="1200"/>
              </a:spcAft>
            </a:pPr>
            <a:r>
              <a:rPr lang="en-US" b="0" i="0" dirty="0">
                <a:solidFill>
                  <a:srgbClr val="161616"/>
                </a:solidFill>
                <a:effectLst/>
                <a:latin typeface="Segoe UI" panose="020B0502040204020203" pitchFamily="34" charset="0"/>
              </a:rPr>
              <a:t>For example, async/await patterns generate state machines. </a:t>
            </a:r>
          </a:p>
          <a:p>
            <a:pPr lvl="1">
              <a:spcBef>
                <a:spcPts val="1200"/>
              </a:spcBef>
              <a:spcAft>
                <a:spcPts val="1200"/>
              </a:spcAft>
            </a:pPr>
            <a:r>
              <a:rPr lang="en-US" b="0" i="0" dirty="0">
                <a:solidFill>
                  <a:srgbClr val="161616"/>
                </a:solidFill>
                <a:effectLst/>
                <a:latin typeface="Segoe UI" panose="020B0502040204020203" pitchFamily="34" charset="0"/>
              </a:rPr>
              <a:t>Other examples include getters/setters, pattern matching, event handlers, query syntax for LINQ, source generators (for example, creation of source generators for </a:t>
            </a:r>
            <a:r>
              <a:rPr lang="en-US" b="0" i="0" dirty="0" err="1">
                <a:solidFill>
                  <a:srgbClr val="161616"/>
                </a:solidFill>
                <a:effectLst/>
                <a:latin typeface="Segoe UI" panose="020B0502040204020203" pitchFamily="34" charset="0"/>
              </a:rPr>
              <a:t>json</a:t>
            </a:r>
            <a:r>
              <a:rPr lang="en-US" b="0" i="0" dirty="0">
                <a:solidFill>
                  <a:srgbClr val="161616"/>
                </a:solidFill>
                <a:effectLst/>
                <a:latin typeface="Segoe UI" panose="020B0502040204020203" pitchFamily="34" charset="0"/>
              </a:rPr>
              <a:t> serialization), and other code features. </a:t>
            </a:r>
          </a:p>
          <a:p>
            <a:pPr lvl="1">
              <a:spcBef>
                <a:spcPts val="1200"/>
              </a:spcBef>
              <a:spcAft>
                <a:spcPts val="1200"/>
              </a:spcAft>
            </a:pPr>
            <a:r>
              <a:rPr lang="en-US" b="0" i="0" dirty="0">
                <a:solidFill>
                  <a:srgbClr val="161616"/>
                </a:solidFill>
                <a:effectLst/>
                <a:latin typeface="Segoe UI" panose="020B0502040204020203" pitchFamily="34" charset="0"/>
              </a:rPr>
              <a:t>In these scenarios, some generated code may appear in the call tree.</a:t>
            </a:r>
          </a:p>
          <a:p>
            <a:endParaRPr lang="en-IN" dirty="0"/>
          </a:p>
        </p:txBody>
      </p:sp>
    </p:spTree>
    <p:extLst>
      <p:ext uri="{BB962C8B-B14F-4D97-AF65-F5344CB8AC3E}">
        <p14:creationId xmlns:p14="http://schemas.microsoft.com/office/powerpoint/2010/main" val="2047355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515B-FC27-A4C5-2B7E-C6879607BD7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E1B53F-6206-DA45-5B1B-47A31D54A290}"/>
              </a:ext>
            </a:extLst>
          </p:cNvPr>
          <p:cNvSpPr>
            <a:spLocks noGrp="1"/>
          </p:cNvSpPr>
          <p:nvPr>
            <p:ph idx="4294967295"/>
          </p:nvPr>
        </p:nvSpPr>
        <p:spPr>
          <a:xfrm>
            <a:off x="351177" y="187919"/>
            <a:ext cx="10329862" cy="3895725"/>
          </a:xfrm>
        </p:spPr>
        <p:txBody>
          <a:bodyPr/>
          <a:lstStyle/>
          <a:p>
            <a:pPr>
              <a:spcBef>
                <a:spcPts val="1200"/>
              </a:spcBef>
              <a:spcAft>
                <a:spcPts val="1200"/>
              </a:spcAft>
            </a:pPr>
            <a:r>
              <a:rPr lang="en-US" b="0" i="0" dirty="0">
                <a:solidFill>
                  <a:srgbClr val="161616"/>
                </a:solidFill>
                <a:effectLst/>
                <a:latin typeface="Segoe UI" panose="020B0502040204020203" pitchFamily="34" charset="0"/>
              </a:rPr>
              <a:t>Dynamically generated code. Unlike compiler-generated code, dynamically generated code is compiled on the fly. </a:t>
            </a:r>
          </a:p>
          <a:p>
            <a:pPr lvl="1">
              <a:spcBef>
                <a:spcPts val="1200"/>
              </a:spcBef>
              <a:spcAft>
                <a:spcPts val="1200"/>
              </a:spcAft>
            </a:pPr>
            <a:r>
              <a:rPr lang="en-US" b="0" i="0" dirty="0">
                <a:solidFill>
                  <a:srgbClr val="161616"/>
                </a:solidFill>
                <a:effectLst/>
                <a:latin typeface="Segoe UI" panose="020B0502040204020203" pitchFamily="34" charset="0"/>
              </a:rPr>
              <a:t>This isn't as common as compiler-generated code. The following code uses an expression tree and results in dynamically generated code.</a:t>
            </a:r>
          </a:p>
          <a:p>
            <a:endParaRPr lang="en-IN" dirty="0"/>
          </a:p>
        </p:txBody>
      </p:sp>
      <p:pic>
        <p:nvPicPr>
          <p:cNvPr id="38914" name="Picture 2" descr="Screenshot that shows expression tree code.">
            <a:extLst>
              <a:ext uri="{FF2B5EF4-FFF2-40B4-BE49-F238E27FC236}">
                <a16:creationId xmlns:a16="http://schemas.microsoft.com/office/drawing/2014/main" id="{17E336C3-79DA-7D67-CF3C-C04479E86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558" y="1709382"/>
            <a:ext cx="6578770" cy="26121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E463F4-25B2-FBC9-F97C-6E24B06FFF44}"/>
              </a:ext>
            </a:extLst>
          </p:cNvPr>
          <p:cNvSpPr txBox="1"/>
          <p:nvPr/>
        </p:nvSpPr>
        <p:spPr>
          <a:xfrm>
            <a:off x="694435" y="4404778"/>
            <a:ext cx="10252770" cy="1200329"/>
          </a:xfrm>
          <a:prstGeom prst="rect">
            <a:avLst/>
          </a:prstGeom>
          <a:noFill/>
        </p:spPr>
        <p:txBody>
          <a:bodyPr wrap="square">
            <a:spAutoFit/>
          </a:bodyPr>
          <a:lstStyle/>
          <a:p>
            <a:pPr algn="l">
              <a:buNone/>
            </a:pPr>
            <a:r>
              <a:rPr lang="en-US" b="0" i="0" dirty="0">
                <a:solidFill>
                  <a:srgbClr val="161616"/>
                </a:solidFill>
                <a:effectLst/>
                <a:latin typeface="Segoe UI" panose="020B0502040204020203" pitchFamily="34" charset="0"/>
              </a:rPr>
              <a:t> </a:t>
            </a:r>
            <a:r>
              <a:rPr lang="en-US" b="1" i="0" dirty="0">
                <a:solidFill>
                  <a:srgbClr val="161616"/>
                </a:solidFill>
                <a:effectLst/>
                <a:latin typeface="Segoe UI" panose="020B0502040204020203" pitchFamily="34" charset="0"/>
              </a:rPr>
              <a:t>Call Tree</a:t>
            </a:r>
            <a:r>
              <a:rPr lang="en-US" b="0" i="0" dirty="0">
                <a:solidFill>
                  <a:srgbClr val="161616"/>
                </a:solidFill>
                <a:effectLst/>
                <a:latin typeface="Segoe UI" panose="020B0502040204020203" pitchFamily="34" charset="0"/>
              </a:rPr>
              <a:t> view shows that this work is happening in a generated method with a generated name, which might be unexpected.</a:t>
            </a:r>
          </a:p>
          <a:p>
            <a:pPr>
              <a:buNone/>
            </a:pPr>
            <a:br>
              <a:rPr lang="en-US" dirty="0"/>
            </a:br>
            <a:endParaRPr lang="en-IN" dirty="0"/>
          </a:p>
        </p:txBody>
      </p:sp>
      <p:pic>
        <p:nvPicPr>
          <p:cNvPr id="38916" name="Picture 4" descr="Screenshot that shows expression tree in the Call Tree view.">
            <a:extLst>
              <a:ext uri="{FF2B5EF4-FFF2-40B4-BE49-F238E27FC236}">
                <a16:creationId xmlns:a16="http://schemas.microsoft.com/office/drawing/2014/main" id="{F7DD21BF-6CE9-8139-A419-238C1CC5D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453" y="5181244"/>
            <a:ext cx="9533456" cy="134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80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A304E-BA6E-6B3C-B05D-3ED5A151CC2E}"/>
              </a:ext>
            </a:extLst>
          </p:cNvPr>
          <p:cNvSpPr txBox="1"/>
          <p:nvPr/>
        </p:nvSpPr>
        <p:spPr>
          <a:xfrm>
            <a:off x="543994" y="412032"/>
            <a:ext cx="9886033" cy="923330"/>
          </a:xfrm>
          <a:prstGeom prst="rect">
            <a:avLst/>
          </a:prstGeom>
          <a:noFill/>
        </p:spPr>
        <p:txBody>
          <a:bodyPr wrap="square">
            <a:spAutoFit/>
          </a:bodyPr>
          <a:lstStyle/>
          <a:p>
            <a:r>
              <a:rPr lang="en-US" b="0" i="0" dirty="0">
                <a:solidFill>
                  <a:srgbClr val="161616"/>
                </a:solidFill>
                <a:effectLst/>
                <a:latin typeface="Segoe UI" panose="020B0502040204020203" pitchFamily="34" charset="0"/>
              </a:rPr>
              <a:t>Code that defers execution. For code that defers execution, such as LINQ, the call path can appear in unexpected ways if you're unfamiliar with how LINQ works. For example, if you use the following code:</a:t>
            </a:r>
            <a:endParaRPr lang="en-IN" dirty="0"/>
          </a:p>
        </p:txBody>
      </p:sp>
      <p:sp>
        <p:nvSpPr>
          <p:cNvPr id="7" name="TextBox 6">
            <a:extLst>
              <a:ext uri="{FF2B5EF4-FFF2-40B4-BE49-F238E27FC236}">
                <a16:creationId xmlns:a16="http://schemas.microsoft.com/office/drawing/2014/main" id="{3A054A7E-349E-FEC6-3831-EDD94D73B085}"/>
              </a:ext>
            </a:extLst>
          </p:cNvPr>
          <p:cNvSpPr txBox="1"/>
          <p:nvPr/>
        </p:nvSpPr>
        <p:spPr>
          <a:xfrm>
            <a:off x="627122" y="1474711"/>
            <a:ext cx="7837190" cy="923330"/>
          </a:xfrm>
          <a:prstGeom prst="rect">
            <a:avLst/>
          </a:prstGeom>
          <a:noFill/>
        </p:spPr>
        <p:txBody>
          <a:bodyPr wrap="square">
            <a:spAutoFit/>
          </a:bodyPr>
          <a:lstStyle/>
          <a:p>
            <a:r>
              <a:rPr lang="en-US" b="0" i="0" dirty="0">
                <a:solidFill>
                  <a:srgbClr val="008000"/>
                </a:solidFill>
                <a:effectLst/>
                <a:latin typeface="SFMono-Regular"/>
              </a:rPr>
              <a:t>// LINQ query to get all items less than 1,000,000</a:t>
            </a:r>
            <a:r>
              <a:rPr lang="en-US" b="0" i="0" dirty="0">
                <a:solidFill>
                  <a:srgbClr val="161616"/>
                </a:solidFill>
                <a:effectLst/>
                <a:latin typeface="SFMono-Regular"/>
              </a:rPr>
              <a:t> </a:t>
            </a:r>
          </a:p>
          <a:p>
            <a:r>
              <a:rPr lang="en-US" b="0" i="0" dirty="0">
                <a:solidFill>
                  <a:srgbClr val="0101FD"/>
                </a:solidFill>
                <a:effectLst/>
                <a:latin typeface="SFMono-Regular"/>
              </a:rPr>
              <a:t>var</a:t>
            </a:r>
            <a:r>
              <a:rPr lang="en-US" b="0" i="0" dirty="0">
                <a:solidFill>
                  <a:srgbClr val="161616"/>
                </a:solidFill>
                <a:effectLst/>
                <a:latin typeface="SFMono-Regular"/>
              </a:rPr>
              <a:t> query = </a:t>
            </a:r>
            <a:r>
              <a:rPr lang="en-US" b="0" i="0" dirty="0" err="1">
                <a:solidFill>
                  <a:srgbClr val="161616"/>
                </a:solidFill>
                <a:effectLst/>
                <a:latin typeface="SFMono-Regular"/>
              </a:rPr>
              <a:t>list.Where</a:t>
            </a:r>
            <a:r>
              <a:rPr lang="en-US" b="0" i="0" dirty="0">
                <a:solidFill>
                  <a:srgbClr val="161616"/>
                </a:solidFill>
                <a:effectLst/>
                <a:latin typeface="SFMono-Regular"/>
              </a:rPr>
              <a:t>(number =&gt; number &lt; 1_000_000); </a:t>
            </a:r>
          </a:p>
          <a:p>
            <a:r>
              <a:rPr lang="en-US" b="0" i="0" dirty="0">
                <a:solidFill>
                  <a:srgbClr val="0101FD"/>
                </a:solidFill>
                <a:effectLst/>
                <a:latin typeface="SFMono-Regular"/>
              </a:rPr>
              <a:t>var</a:t>
            </a:r>
            <a:r>
              <a:rPr lang="en-US" b="0" i="0" dirty="0">
                <a:solidFill>
                  <a:srgbClr val="161616"/>
                </a:solidFill>
                <a:effectLst/>
                <a:latin typeface="SFMono-Regular"/>
              </a:rPr>
              <a:t> count = </a:t>
            </a:r>
            <a:r>
              <a:rPr lang="en-US" b="0" i="0" dirty="0" err="1">
                <a:solidFill>
                  <a:srgbClr val="161616"/>
                </a:solidFill>
                <a:effectLst/>
                <a:latin typeface="SFMono-Regular"/>
              </a:rPr>
              <a:t>query.Count</a:t>
            </a:r>
            <a:r>
              <a:rPr lang="en-US" b="0" i="0" dirty="0">
                <a:solidFill>
                  <a:srgbClr val="161616"/>
                </a:solidFill>
                <a:effectLst/>
                <a:latin typeface="SFMono-Regular"/>
              </a:rPr>
              <a:t>();</a:t>
            </a:r>
            <a:endParaRPr lang="en-IN" dirty="0"/>
          </a:p>
        </p:txBody>
      </p:sp>
      <p:sp>
        <p:nvSpPr>
          <p:cNvPr id="10" name="TextBox 9">
            <a:extLst>
              <a:ext uri="{FF2B5EF4-FFF2-40B4-BE49-F238E27FC236}">
                <a16:creationId xmlns:a16="http://schemas.microsoft.com/office/drawing/2014/main" id="{DA4B534F-7FCB-8001-94A2-5D34EA757068}"/>
              </a:ext>
            </a:extLst>
          </p:cNvPr>
          <p:cNvSpPr txBox="1"/>
          <p:nvPr/>
        </p:nvSpPr>
        <p:spPr>
          <a:xfrm>
            <a:off x="627121" y="2537390"/>
            <a:ext cx="9802905" cy="1200329"/>
          </a:xfrm>
          <a:prstGeom prst="rect">
            <a:avLst/>
          </a:prstGeom>
          <a:noFill/>
        </p:spPr>
        <p:txBody>
          <a:bodyPr wrap="square">
            <a:spAutoFit/>
          </a:bodyPr>
          <a:lstStyle/>
          <a:p>
            <a:r>
              <a:rPr lang="en-US" dirty="0"/>
              <a:t>May expect the call tree to show too much time spent in the Where statement, but the enumeration actually happens in Count, so Count may show up as a slower function in the call tree. </a:t>
            </a:r>
          </a:p>
          <a:p>
            <a:r>
              <a:rPr lang="en-US" dirty="0"/>
              <a:t>The following example is the opposite:</a:t>
            </a:r>
            <a:endParaRPr lang="en-IN" dirty="0"/>
          </a:p>
        </p:txBody>
      </p:sp>
      <p:sp>
        <p:nvSpPr>
          <p:cNvPr id="14" name="TextBox 13">
            <a:extLst>
              <a:ext uri="{FF2B5EF4-FFF2-40B4-BE49-F238E27FC236}">
                <a16:creationId xmlns:a16="http://schemas.microsoft.com/office/drawing/2014/main" id="{0E21305D-823E-1787-4B28-0BC1DD16976E}"/>
              </a:ext>
            </a:extLst>
          </p:cNvPr>
          <p:cNvSpPr txBox="1"/>
          <p:nvPr/>
        </p:nvSpPr>
        <p:spPr>
          <a:xfrm>
            <a:off x="700469" y="3958749"/>
            <a:ext cx="8780929" cy="923330"/>
          </a:xfrm>
          <a:prstGeom prst="rect">
            <a:avLst/>
          </a:prstGeom>
          <a:noFill/>
        </p:spPr>
        <p:txBody>
          <a:bodyPr wrap="square">
            <a:spAutoFit/>
          </a:bodyPr>
          <a:lstStyle/>
          <a:p>
            <a:r>
              <a:rPr lang="en-US" b="0" i="0" dirty="0">
                <a:solidFill>
                  <a:srgbClr val="008000"/>
                </a:solidFill>
                <a:effectLst/>
                <a:latin typeface="SFMono-Regular"/>
              </a:rPr>
              <a:t>// LINQ query to get all items less than 1,000,000</a:t>
            </a:r>
            <a:r>
              <a:rPr lang="en-US" b="0" i="0" dirty="0">
                <a:solidFill>
                  <a:srgbClr val="161616"/>
                </a:solidFill>
                <a:effectLst/>
                <a:latin typeface="SFMono-Regular"/>
              </a:rPr>
              <a:t> </a:t>
            </a:r>
          </a:p>
          <a:p>
            <a:r>
              <a:rPr lang="en-US" b="0" i="0" dirty="0">
                <a:solidFill>
                  <a:srgbClr val="0101FD"/>
                </a:solidFill>
                <a:effectLst/>
                <a:latin typeface="SFMono-Regular"/>
              </a:rPr>
              <a:t>var</a:t>
            </a:r>
            <a:r>
              <a:rPr lang="en-US" b="0" i="0" dirty="0">
                <a:solidFill>
                  <a:srgbClr val="161616"/>
                </a:solidFill>
                <a:effectLst/>
                <a:latin typeface="SFMono-Regular"/>
              </a:rPr>
              <a:t> query = </a:t>
            </a:r>
            <a:r>
              <a:rPr lang="en-US" b="0" i="0" dirty="0" err="1">
                <a:solidFill>
                  <a:srgbClr val="161616"/>
                </a:solidFill>
                <a:effectLst/>
                <a:latin typeface="SFMono-Regular"/>
              </a:rPr>
              <a:t>list.Where</a:t>
            </a:r>
            <a:r>
              <a:rPr lang="en-US" b="0" i="0" dirty="0">
                <a:solidFill>
                  <a:srgbClr val="161616"/>
                </a:solidFill>
                <a:effectLst/>
                <a:latin typeface="SFMono-Regular"/>
              </a:rPr>
              <a:t>(number =&gt; number &lt; 1_000_000).</a:t>
            </a:r>
            <a:r>
              <a:rPr lang="en-US" b="0" i="0" dirty="0" err="1">
                <a:solidFill>
                  <a:srgbClr val="161616"/>
                </a:solidFill>
                <a:effectLst/>
                <a:latin typeface="SFMono-Regular"/>
              </a:rPr>
              <a:t>ToList</a:t>
            </a:r>
            <a:r>
              <a:rPr lang="en-US" b="0" i="0" dirty="0">
                <a:solidFill>
                  <a:srgbClr val="161616"/>
                </a:solidFill>
                <a:effectLst/>
                <a:latin typeface="SFMono-Regular"/>
              </a:rPr>
              <a:t>(); </a:t>
            </a:r>
          </a:p>
          <a:p>
            <a:r>
              <a:rPr lang="en-US" b="0" i="0" dirty="0">
                <a:solidFill>
                  <a:srgbClr val="0101FD"/>
                </a:solidFill>
                <a:effectLst/>
                <a:latin typeface="SFMono-Regular"/>
              </a:rPr>
              <a:t>var</a:t>
            </a:r>
            <a:r>
              <a:rPr lang="en-US" b="0" i="0" dirty="0">
                <a:solidFill>
                  <a:srgbClr val="161616"/>
                </a:solidFill>
                <a:effectLst/>
                <a:latin typeface="SFMono-Regular"/>
              </a:rPr>
              <a:t> count = </a:t>
            </a:r>
            <a:r>
              <a:rPr lang="en-US" b="0" i="0" dirty="0" err="1">
                <a:solidFill>
                  <a:srgbClr val="161616"/>
                </a:solidFill>
                <a:effectLst/>
                <a:latin typeface="SFMono-Regular"/>
              </a:rPr>
              <a:t>query.Count</a:t>
            </a:r>
            <a:r>
              <a:rPr lang="en-US" b="0" i="0" dirty="0">
                <a:solidFill>
                  <a:srgbClr val="161616"/>
                </a:solidFill>
                <a:effectLst/>
                <a:latin typeface="SFMono-Regular"/>
              </a:rPr>
              <a:t>();</a:t>
            </a:r>
            <a:endParaRPr lang="en-IN" dirty="0"/>
          </a:p>
        </p:txBody>
      </p:sp>
      <p:sp>
        <p:nvSpPr>
          <p:cNvPr id="16" name="TextBox 15">
            <a:extLst>
              <a:ext uri="{FF2B5EF4-FFF2-40B4-BE49-F238E27FC236}">
                <a16:creationId xmlns:a16="http://schemas.microsoft.com/office/drawing/2014/main" id="{FE4A0B6A-6A81-B220-5A0E-420BDB888F21}"/>
              </a:ext>
            </a:extLst>
          </p:cNvPr>
          <p:cNvSpPr txBox="1"/>
          <p:nvPr/>
        </p:nvSpPr>
        <p:spPr>
          <a:xfrm>
            <a:off x="739587" y="4962910"/>
            <a:ext cx="10619509" cy="646331"/>
          </a:xfrm>
          <a:prstGeom prst="rect">
            <a:avLst/>
          </a:prstGeom>
          <a:noFill/>
        </p:spPr>
        <p:txBody>
          <a:bodyPr wrap="square">
            <a:spAutoFit/>
          </a:bodyPr>
          <a:lstStyle/>
          <a:p>
            <a:r>
              <a:rPr lang="en-US" dirty="0"/>
              <a:t>In this example, </a:t>
            </a:r>
            <a:r>
              <a:rPr lang="en-US" dirty="0" err="1"/>
              <a:t>ToList</a:t>
            </a:r>
            <a:r>
              <a:rPr lang="en-US" dirty="0"/>
              <a:t> forces the enumeration before Count, so the Count call is optimized and runs very fast. Instead, the Where statement takes the most time.</a:t>
            </a:r>
            <a:endParaRPr lang="en-IN" dirty="0"/>
          </a:p>
        </p:txBody>
      </p:sp>
    </p:spTree>
    <p:extLst>
      <p:ext uri="{BB962C8B-B14F-4D97-AF65-F5344CB8AC3E}">
        <p14:creationId xmlns:p14="http://schemas.microsoft.com/office/powerpoint/2010/main" val="30583964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19911-AF48-73EE-9BD1-9DED319B28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331C5-20E4-7795-FD9B-4F5AACCBF1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3B6EF0-9B8F-A3D5-3463-3D1C63BDD5A8}"/>
              </a:ext>
            </a:extLst>
          </p:cNvPr>
          <p:cNvSpPr>
            <a:spLocks noGrp="1"/>
          </p:cNvSpPr>
          <p:nvPr>
            <p:ph idx="1"/>
          </p:nvPr>
        </p:nvSpPr>
        <p:spPr>
          <a:xfrm>
            <a:off x="1154954" y="2603499"/>
            <a:ext cx="10331279" cy="3895097"/>
          </a:xfrm>
        </p:spPr>
        <p:txBody>
          <a:bodyPr/>
          <a:lstStyle/>
          <a:p>
            <a:endParaRPr lang="en-IN" dirty="0"/>
          </a:p>
        </p:txBody>
      </p:sp>
    </p:spTree>
    <p:extLst>
      <p:ext uri="{BB962C8B-B14F-4D97-AF65-F5344CB8AC3E}">
        <p14:creationId xmlns:p14="http://schemas.microsoft.com/office/powerpoint/2010/main" val="3258292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9A8FE-84AC-3D23-4FDC-7F0FD25C4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E2C7B-6417-F4C5-43E6-437EC4C50E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05A985-59E5-D3BE-A65B-F1C8E16BD74A}"/>
              </a:ext>
            </a:extLst>
          </p:cNvPr>
          <p:cNvSpPr>
            <a:spLocks noGrp="1"/>
          </p:cNvSpPr>
          <p:nvPr>
            <p:ph idx="1"/>
          </p:nvPr>
        </p:nvSpPr>
        <p:spPr>
          <a:xfrm>
            <a:off x="1154954" y="2603499"/>
            <a:ext cx="10331279" cy="3895097"/>
          </a:xfrm>
        </p:spPr>
        <p:txBody>
          <a:bodyPr/>
          <a:lstStyle/>
          <a:p>
            <a:endParaRPr lang="en-IN" dirty="0"/>
          </a:p>
        </p:txBody>
      </p:sp>
    </p:spTree>
    <p:extLst>
      <p:ext uri="{BB962C8B-B14F-4D97-AF65-F5344CB8AC3E}">
        <p14:creationId xmlns:p14="http://schemas.microsoft.com/office/powerpoint/2010/main" val="39149659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A75FC-2D9F-FBC8-8552-3C6C21E9B2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4DCE86-DE58-019B-6D56-76F348DF16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CD6C81-1DD4-54E8-791B-E8617A489ADC}"/>
              </a:ext>
            </a:extLst>
          </p:cNvPr>
          <p:cNvSpPr>
            <a:spLocks noGrp="1"/>
          </p:cNvSpPr>
          <p:nvPr>
            <p:ph idx="1"/>
          </p:nvPr>
        </p:nvSpPr>
        <p:spPr>
          <a:xfrm>
            <a:off x="1154954" y="2603499"/>
            <a:ext cx="10331279" cy="3895097"/>
          </a:xfrm>
        </p:spPr>
        <p:txBody>
          <a:bodyPr/>
          <a:lstStyle/>
          <a:p>
            <a:endParaRPr lang="en-IN" dirty="0"/>
          </a:p>
        </p:txBody>
      </p:sp>
    </p:spTree>
    <p:extLst>
      <p:ext uri="{BB962C8B-B14F-4D97-AF65-F5344CB8AC3E}">
        <p14:creationId xmlns:p14="http://schemas.microsoft.com/office/powerpoint/2010/main" val="30537479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EEF00-53CA-3AF1-0D91-E6526E93A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8C64C-A8BD-23F4-2791-4F44234996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620A03-3495-86E7-751D-1A0EFF68D87C}"/>
              </a:ext>
            </a:extLst>
          </p:cNvPr>
          <p:cNvSpPr>
            <a:spLocks noGrp="1"/>
          </p:cNvSpPr>
          <p:nvPr>
            <p:ph idx="1"/>
          </p:nvPr>
        </p:nvSpPr>
        <p:spPr>
          <a:xfrm>
            <a:off x="1154954" y="2603499"/>
            <a:ext cx="10331279" cy="3895097"/>
          </a:xfrm>
        </p:spPr>
        <p:txBody>
          <a:bodyPr/>
          <a:lstStyle/>
          <a:p>
            <a:endParaRPr lang="en-IN" dirty="0"/>
          </a:p>
        </p:txBody>
      </p:sp>
    </p:spTree>
    <p:extLst>
      <p:ext uri="{BB962C8B-B14F-4D97-AF65-F5344CB8AC3E}">
        <p14:creationId xmlns:p14="http://schemas.microsoft.com/office/powerpoint/2010/main" val="9448205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8216B-DE38-32B5-1226-3C1E6D616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DCB4B1-AEB7-74B3-EAF9-8F4476BCF8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848F03-7933-DA15-686D-593E301E71AE}"/>
              </a:ext>
            </a:extLst>
          </p:cNvPr>
          <p:cNvSpPr>
            <a:spLocks noGrp="1"/>
          </p:cNvSpPr>
          <p:nvPr>
            <p:ph idx="1"/>
          </p:nvPr>
        </p:nvSpPr>
        <p:spPr>
          <a:xfrm>
            <a:off x="1154954" y="2603499"/>
            <a:ext cx="10331279" cy="3895097"/>
          </a:xfrm>
        </p:spPr>
        <p:txBody>
          <a:bodyPr/>
          <a:lstStyle/>
          <a:p>
            <a:endParaRPr lang="en-IN" dirty="0"/>
          </a:p>
        </p:txBody>
      </p:sp>
    </p:spTree>
    <p:extLst>
      <p:ext uri="{BB962C8B-B14F-4D97-AF65-F5344CB8AC3E}">
        <p14:creationId xmlns:p14="http://schemas.microsoft.com/office/powerpoint/2010/main" val="291612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ACE6-E71E-BD35-9385-6299137659A7}"/>
              </a:ext>
            </a:extLst>
          </p:cNvPr>
          <p:cNvSpPr>
            <a:spLocks noGrp="1"/>
          </p:cNvSpPr>
          <p:nvPr>
            <p:ph type="title"/>
          </p:nvPr>
        </p:nvSpPr>
        <p:spPr/>
        <p:txBody>
          <a:bodyPr/>
          <a:lstStyle/>
          <a:p>
            <a:r>
              <a:rPr lang="en-IN" dirty="0"/>
              <a:t>Measure performance while debugging</a:t>
            </a:r>
          </a:p>
        </p:txBody>
      </p:sp>
      <p:pic>
        <p:nvPicPr>
          <p:cNvPr id="2050" name="Picture 2" descr="Diagnostic Tools window">
            <a:extLst>
              <a:ext uri="{FF2B5EF4-FFF2-40B4-BE49-F238E27FC236}">
                <a16:creationId xmlns:a16="http://schemas.microsoft.com/office/drawing/2014/main" id="{2B7E513E-F29A-0523-2C2E-6B523922B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363" y="2513995"/>
            <a:ext cx="3558580" cy="429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98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373</TotalTime>
  <Words>5891</Words>
  <Application>Microsoft Office PowerPoint</Application>
  <PresentationFormat>Widescreen</PresentationFormat>
  <Paragraphs>429</Paragraphs>
  <Slides>89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Century Gothic</vt:lpstr>
      <vt:lpstr>Segoe UI</vt:lpstr>
      <vt:lpstr>SFMono-Regular</vt:lpstr>
      <vt:lpstr>Wingdings</vt:lpstr>
      <vt:lpstr>Wingdings 3</vt:lpstr>
      <vt:lpstr>Ion Boardroom</vt:lpstr>
      <vt:lpstr>Profiling in .net</vt:lpstr>
      <vt:lpstr>Profiler</vt:lpstr>
      <vt:lpstr>Profiler</vt:lpstr>
      <vt:lpstr>PowerPoint Presentation</vt:lpstr>
      <vt:lpstr>Profiling tools</vt:lpstr>
      <vt:lpstr>Profiling tools</vt:lpstr>
      <vt:lpstr> Performance Profiler tools</vt:lpstr>
      <vt:lpstr>Measure performance while debugging</vt:lpstr>
      <vt:lpstr>Measure performance while debugging</vt:lpstr>
      <vt:lpstr>Measure performance while debugging</vt:lpstr>
      <vt:lpstr>Analyze CPU usage</vt:lpstr>
      <vt:lpstr>Analyze CPU usage</vt:lpstr>
      <vt:lpstr>Analyze CPU usage</vt:lpstr>
      <vt:lpstr>Analyze CPU usage</vt:lpstr>
      <vt:lpstr>Analyze CPU usage</vt:lpstr>
      <vt:lpstr>Analyze memory usage</vt:lpstr>
      <vt:lpstr>Analyze memory usage</vt:lpstr>
      <vt:lpstr>Analyze memory usage</vt:lpstr>
      <vt:lpstr>Analyze memory usage</vt:lpstr>
      <vt:lpstr>PowerPoint Presentation</vt:lpstr>
      <vt:lpstr>Instrumentation</vt:lpstr>
      <vt:lpstr>PowerPoint Presentation</vt:lpstr>
      <vt:lpstr>Examine File I/O</vt:lpstr>
      <vt:lpstr>Examine File I/O</vt:lpstr>
      <vt:lpstr>Examine performance using PerfTips</vt:lpstr>
      <vt:lpstr>PowerPoint Presentation</vt:lpstr>
      <vt:lpstr>Visualize .NET counters (.NET)</vt:lpstr>
      <vt:lpstr>PowerPoint Presentation</vt:lpstr>
      <vt:lpstr>Examine application events</vt:lpstr>
      <vt:lpstr>PowerPoint Presentation</vt:lpstr>
      <vt:lpstr>PowerPoint Presentation</vt:lpstr>
      <vt:lpstr>PowerPoint Presentation</vt:lpstr>
      <vt:lpstr>Which tools are supported for my project?</vt:lpstr>
      <vt:lpstr>Which tools are supported for my project?</vt:lpstr>
      <vt:lpstr>Release or debug – When to use profiler</vt:lpstr>
      <vt:lpstr>Collect profiling data on release builds</vt:lpstr>
      <vt:lpstr>PowerPoint Presentation</vt:lpstr>
      <vt:lpstr>Collect profiling data on release builds</vt:lpstr>
      <vt:lpstr>PowerPoint Presentation</vt:lpstr>
      <vt:lpstr>PowerPoint Presentation</vt:lpstr>
      <vt:lpstr>Collect profiling data while debugging</vt:lpstr>
      <vt:lpstr>PowerPoint Presentation</vt:lpstr>
      <vt:lpstr>Events tab</vt:lpstr>
      <vt:lpstr>Events tab</vt:lpstr>
      <vt:lpstr>Events tab</vt:lpstr>
      <vt:lpstr>Optimization case study</vt:lpstr>
      <vt:lpstr>Optimization case study</vt:lpstr>
      <vt:lpstr>Optimization case study</vt:lpstr>
      <vt:lpstr>Strategy</vt:lpstr>
      <vt:lpstr>PowerPoint Presentation</vt:lpstr>
      <vt:lpstr>CPU Usage tool </vt:lpstr>
      <vt:lpstr>CPU Usage tool </vt:lpstr>
      <vt:lpstr>Collect CPU utilization data</vt:lpstr>
      <vt:lpstr>PowerPoint Presentation</vt:lpstr>
      <vt:lpstr>PowerPoint Presentation</vt:lpstr>
      <vt:lpstr>PowerPoint Presentation</vt:lpstr>
      <vt:lpstr>CPU utilization data columns</vt:lpstr>
      <vt:lpstr>Analyze CPU utilization</vt:lpstr>
      <vt:lpstr>Analyze CPU utilization</vt:lpstr>
      <vt:lpstr>CPU Usage call tree</vt:lpstr>
      <vt:lpstr>PowerPoint Presentation</vt:lpstr>
      <vt:lpstr>PowerPoint Presentation</vt:lpstr>
      <vt:lpstr>External code</vt:lpstr>
      <vt:lpstr>External code</vt:lpstr>
      <vt:lpstr>External code</vt:lpstr>
      <vt:lpstr>Asynchronous functions in the CPU usage call tree</vt:lpstr>
      <vt:lpstr>PowerPoint Presentation</vt:lpstr>
      <vt:lpstr>Identify hot paths with a flame graph</vt:lpstr>
      <vt:lpstr>PowerPoint Presentation</vt:lpstr>
      <vt:lpstr>Investigate hot paths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Flip the Flame Graph</vt:lpstr>
      <vt:lpstr>Navigate in the flame graph</vt:lpstr>
      <vt:lpstr>Understanding the call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anju munoth</dc:creator>
  <cp:lastModifiedBy>anju munoth</cp:lastModifiedBy>
  <cp:revision>97</cp:revision>
  <dcterms:created xsi:type="dcterms:W3CDTF">2025-05-01T01:37:40Z</dcterms:created>
  <dcterms:modified xsi:type="dcterms:W3CDTF">2025-05-01T07:51:13Z</dcterms:modified>
</cp:coreProperties>
</file>